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2" r:id="rId1"/>
  </p:sldMasterIdLst>
  <p:sldIdLst>
    <p:sldId id="256" r:id="rId2"/>
    <p:sldId id="257" r:id="rId3"/>
    <p:sldId id="258" r:id="rId4"/>
    <p:sldId id="259" r:id="rId5"/>
    <p:sldId id="260" r:id="rId6"/>
    <p:sldId id="265" r:id="rId7"/>
    <p:sldId id="263" r:id="rId8"/>
    <p:sldId id="261" r:id="rId9"/>
    <p:sldId id="264"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44AD3E-AA14-40B4-87BE-6F8383379FA2}" v="2" dt="2023-02-09T08:27:22.0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2/10/2023</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7267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2/10/2023</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5067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2/10/2023</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5918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2/10/2023</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29984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2/10/2023</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0064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2/10/2023</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6870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2/10/2023</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37052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2/10/2023</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73084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2/10/2023</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30427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2/10/2023</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00160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2/10/2023</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20339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cap="none" spc="0" baseline="0">
                <a:solidFill>
                  <a:schemeClr val="tx1">
                    <a:tint val="75000"/>
                  </a:schemeClr>
                </a:solidFill>
                <a:latin typeface="+mn-lt"/>
              </a:defRPr>
            </a:lvl1pPr>
          </a:lstStyle>
          <a:p>
            <a:fld id="{82EDB8D0-98ED-4B86-9D5F-E61ADC70144D}" type="datetimeFigureOut">
              <a:rPr lang="en-US" smtClean="0"/>
              <a:pPr/>
              <a:t>2/10/2023</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1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2322012352"/>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41" r:id="rId5"/>
    <p:sldLayoutId id="2147483746" r:id="rId6"/>
    <p:sldLayoutId id="2147483742" r:id="rId7"/>
    <p:sldLayoutId id="2147483743" r:id="rId8"/>
    <p:sldLayoutId id="2147483744" r:id="rId9"/>
    <p:sldLayoutId id="2147483745" r:id="rId10"/>
    <p:sldLayoutId id="2147483747" r:id="rId11"/>
  </p:sldLayoutIdLs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IamCosima/savoury"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firebase.google.com/" TargetMode="External"/><Relationship Id="rId2" Type="http://schemas.openxmlformats.org/officeDocument/2006/relationships/hyperlink" Target="https://tailwindcss.com/" TargetMode="External"/><Relationship Id="rId1" Type="http://schemas.openxmlformats.org/officeDocument/2006/relationships/slideLayout" Target="../slideLayouts/slideLayout2.xml"/><Relationship Id="rId4" Type="http://schemas.openxmlformats.org/officeDocument/2006/relationships/hyperlink" Target="https://vuejs.org/"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F8A656C-0806-4677-A38B-DA5DF0F3C4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467"/>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Neon 3D circle art">
            <a:extLst>
              <a:ext uri="{FF2B5EF4-FFF2-40B4-BE49-F238E27FC236}">
                <a16:creationId xmlns:a16="http://schemas.microsoft.com/office/drawing/2014/main" id="{3FC188DA-F02F-736C-09F2-52E173C1B9E7}"/>
              </a:ext>
            </a:extLst>
          </p:cNvPr>
          <p:cNvPicPr>
            <a:picLocks noChangeAspect="1"/>
          </p:cNvPicPr>
          <p:nvPr/>
        </p:nvPicPr>
        <p:blipFill rotWithShape="1">
          <a:blip r:embed="rId2">
            <a:alphaModFix amt="55000"/>
          </a:blip>
          <a:srcRect t="21329"/>
          <a:stretch/>
        </p:blipFill>
        <p:spPr>
          <a:xfrm>
            <a:off x="20" y="10"/>
            <a:ext cx="12191980" cy="6857990"/>
          </a:xfrm>
          <a:prstGeom prst="rect">
            <a:avLst/>
          </a:prstGeom>
        </p:spPr>
      </p:pic>
      <p:sp>
        <p:nvSpPr>
          <p:cNvPr id="11" name="Rectangle: Rounded Corners 10">
            <a:extLst>
              <a:ext uri="{FF2B5EF4-FFF2-40B4-BE49-F238E27FC236}">
                <a16:creationId xmlns:a16="http://schemas.microsoft.com/office/drawing/2014/main" id="{9BEF8C6D-8BB3-473A-9607-D7381CC5C0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7537" y="643467"/>
            <a:ext cx="5520995" cy="5215839"/>
          </a:xfrm>
          <a:prstGeom prst="roundRect">
            <a:avLst>
              <a:gd name="adj" fmla="val 265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240EB44-F385-30C8-0F29-1B06AE6CE0BE}"/>
              </a:ext>
            </a:extLst>
          </p:cNvPr>
          <p:cNvSpPr>
            <a:spLocks noGrp="1"/>
          </p:cNvSpPr>
          <p:nvPr>
            <p:ph type="ctrTitle"/>
          </p:nvPr>
        </p:nvSpPr>
        <p:spPr>
          <a:xfrm>
            <a:off x="6257047" y="795509"/>
            <a:ext cx="5037616" cy="3011340"/>
          </a:xfrm>
        </p:spPr>
        <p:txBody>
          <a:bodyPr>
            <a:normAutofit/>
          </a:bodyPr>
          <a:lstStyle/>
          <a:p>
            <a:r>
              <a:rPr lang="en-ZA" dirty="0"/>
              <a:t>Savoury Calculator</a:t>
            </a:r>
          </a:p>
        </p:txBody>
      </p:sp>
      <p:sp>
        <p:nvSpPr>
          <p:cNvPr id="3" name="Subtitle 2">
            <a:extLst>
              <a:ext uri="{FF2B5EF4-FFF2-40B4-BE49-F238E27FC236}">
                <a16:creationId xmlns:a16="http://schemas.microsoft.com/office/drawing/2014/main" id="{F3459100-A017-0D93-8DA5-7252B516B164}"/>
              </a:ext>
            </a:extLst>
          </p:cNvPr>
          <p:cNvSpPr>
            <a:spLocks noGrp="1"/>
          </p:cNvSpPr>
          <p:nvPr>
            <p:ph type="subTitle" idx="1"/>
          </p:nvPr>
        </p:nvSpPr>
        <p:spPr>
          <a:xfrm>
            <a:off x="6257047" y="3898924"/>
            <a:ext cx="5037616" cy="1777878"/>
          </a:xfrm>
        </p:spPr>
        <p:txBody>
          <a:bodyPr>
            <a:normAutofit fontScale="92500" lnSpcReduction="10000"/>
          </a:bodyPr>
          <a:lstStyle/>
          <a:p>
            <a:r>
              <a:rPr lang="en-ZA" dirty="0"/>
              <a:t>By Uzair Sarvan(92122433)</a:t>
            </a:r>
          </a:p>
          <a:p>
            <a:endParaRPr lang="en-ZA" dirty="0"/>
          </a:p>
          <a:p>
            <a:r>
              <a:rPr lang="en-ZA" dirty="0"/>
              <a:t>GitHub Repo: </a:t>
            </a:r>
            <a:r>
              <a:rPr lang="en-ZA" dirty="0">
                <a:hlinkClick r:id="rId3"/>
              </a:rPr>
              <a:t>https://github.com/IamCosima/savoury</a:t>
            </a:r>
            <a:endParaRPr lang="en-ZA" dirty="0"/>
          </a:p>
        </p:txBody>
      </p:sp>
      <p:sp>
        <p:nvSpPr>
          <p:cNvPr id="13" name="Arc 12">
            <a:extLst>
              <a:ext uri="{FF2B5EF4-FFF2-40B4-BE49-F238E27FC236}">
                <a16:creationId xmlns:a16="http://schemas.microsoft.com/office/drawing/2014/main" id="{DCFDFFB9-D302-4A05-A770-D332322547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06764" y="906791"/>
            <a:ext cx="2987899" cy="2987899"/>
          </a:xfrm>
          <a:prstGeom prst="arc">
            <a:avLst>
              <a:gd name="adj1" fmla="val 16200000"/>
              <a:gd name="adj2" fmla="val 114657"/>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759426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Arc 1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Arc 14">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12F2CE0-E5E9-3206-ABCB-0C5CCB1457D2}"/>
              </a:ext>
            </a:extLst>
          </p:cNvPr>
          <p:cNvSpPr>
            <a:spLocks noGrp="1"/>
          </p:cNvSpPr>
          <p:nvPr>
            <p:ph type="title"/>
          </p:nvPr>
        </p:nvSpPr>
        <p:spPr>
          <a:xfrm>
            <a:off x="6417732" y="957715"/>
            <a:ext cx="5130798" cy="2750419"/>
          </a:xfrm>
        </p:spPr>
        <p:txBody>
          <a:bodyPr vert="horz" lIns="91440" tIns="45720" rIns="91440" bIns="45720" rtlCol="0" anchor="b">
            <a:normAutofit/>
          </a:bodyPr>
          <a:lstStyle/>
          <a:p>
            <a:pPr algn="ctr"/>
            <a:r>
              <a:rPr lang="en-US" sz="4700" kern="1200">
                <a:solidFill>
                  <a:schemeClr val="tx1"/>
                </a:solidFill>
                <a:effectLst/>
                <a:latin typeface="+mj-lt"/>
                <a:ea typeface="+mj-ea"/>
                <a:cs typeface="+mj-cs"/>
              </a:rPr>
              <a:t>1-2min screencast showing the current state</a:t>
            </a:r>
            <a:endParaRPr lang="en-US" sz="4700" kern="1200">
              <a:solidFill>
                <a:schemeClr val="tx1"/>
              </a:solidFill>
              <a:latin typeface="+mj-lt"/>
              <a:ea typeface="+mj-ea"/>
              <a:cs typeface="+mj-cs"/>
            </a:endParaRPr>
          </a:p>
        </p:txBody>
      </p:sp>
      <p:pic>
        <p:nvPicPr>
          <p:cNvPr id="4" name="2023-01-26 17-43-17">
            <a:hlinkClick r:id="" action="ppaction://media"/>
            <a:extLst>
              <a:ext uri="{FF2B5EF4-FFF2-40B4-BE49-F238E27FC236}">
                <a16:creationId xmlns:a16="http://schemas.microsoft.com/office/drawing/2014/main" id="{E6B857FE-4500-E486-8F7E-35218304244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 y="1064829"/>
            <a:ext cx="7128165" cy="4009592"/>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17" name="Oval 16">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5380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5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78788">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6B144-7205-6ECF-11C3-4291F317E9F4}"/>
              </a:ext>
            </a:extLst>
          </p:cNvPr>
          <p:cNvSpPr>
            <a:spLocks noGrp="1"/>
          </p:cNvSpPr>
          <p:nvPr>
            <p:ph type="title"/>
          </p:nvPr>
        </p:nvSpPr>
        <p:spPr/>
        <p:txBody>
          <a:bodyPr/>
          <a:lstStyle/>
          <a:p>
            <a:r>
              <a:rPr lang="en-GB" dirty="0">
                <a:latin typeface="Arial" panose="020B0604020202020204" pitchFamily="34" charset="0"/>
              </a:rPr>
              <a:t>T</a:t>
            </a:r>
            <a:r>
              <a:rPr lang="en-GB" dirty="0">
                <a:effectLst/>
                <a:latin typeface="Arial" panose="020B0604020202020204" pitchFamily="34" charset="0"/>
              </a:rPr>
              <a:t>he purpose of the web app</a:t>
            </a:r>
            <a:br>
              <a:rPr lang="en-GB" dirty="0">
                <a:effectLst/>
                <a:latin typeface="Arial" panose="020B0604020202020204" pitchFamily="34" charset="0"/>
              </a:rPr>
            </a:br>
            <a:endParaRPr lang="en-ZA" dirty="0"/>
          </a:p>
        </p:txBody>
      </p:sp>
      <p:sp>
        <p:nvSpPr>
          <p:cNvPr id="3" name="Content Placeholder 2">
            <a:extLst>
              <a:ext uri="{FF2B5EF4-FFF2-40B4-BE49-F238E27FC236}">
                <a16:creationId xmlns:a16="http://schemas.microsoft.com/office/drawing/2014/main" id="{BA3B35CF-C621-89E8-14FF-F52501B0B66C}"/>
              </a:ext>
            </a:extLst>
          </p:cNvPr>
          <p:cNvSpPr>
            <a:spLocks noGrp="1"/>
          </p:cNvSpPr>
          <p:nvPr>
            <p:ph idx="1"/>
          </p:nvPr>
        </p:nvSpPr>
        <p:spPr/>
        <p:txBody>
          <a:bodyPr/>
          <a:lstStyle/>
          <a:p>
            <a:r>
              <a:rPr lang="en-ZA" dirty="0"/>
              <a:t>The purpose of my Savoury calculator is to allow the user to calculate a basic savoury platter or make there own platters. They can also just leave the platter making and just calculate a once off platter. Platters can only be saved when they are registered and logged in. The user created platters are only available to those that are logged in and those that are not logged in can only use the default platters and making a custom one by hand.</a:t>
            </a:r>
          </a:p>
        </p:txBody>
      </p:sp>
    </p:spTree>
    <p:extLst>
      <p:ext uri="{BB962C8B-B14F-4D97-AF65-F5344CB8AC3E}">
        <p14:creationId xmlns:p14="http://schemas.microsoft.com/office/powerpoint/2010/main" val="4089474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F23E1-7551-A0D0-D91C-76C8CAB1EB14}"/>
              </a:ext>
            </a:extLst>
          </p:cNvPr>
          <p:cNvSpPr>
            <a:spLocks noGrp="1"/>
          </p:cNvSpPr>
          <p:nvPr>
            <p:ph type="title"/>
          </p:nvPr>
        </p:nvSpPr>
        <p:spPr>
          <a:xfrm>
            <a:off x="838200" y="106513"/>
            <a:ext cx="10515600" cy="1325563"/>
          </a:xfrm>
        </p:spPr>
        <p:txBody>
          <a:bodyPr/>
          <a:lstStyle/>
          <a:p>
            <a:r>
              <a:rPr lang="en-ZA" dirty="0">
                <a:effectLst/>
                <a:latin typeface="Arial" panose="020B0604020202020204" pitchFamily="34" charset="0"/>
              </a:rPr>
              <a:t>Architecture diagram</a:t>
            </a:r>
            <a:endParaRPr lang="en-ZA" dirty="0"/>
          </a:p>
        </p:txBody>
      </p:sp>
      <p:sp>
        <p:nvSpPr>
          <p:cNvPr id="4" name="Smiley Face 3">
            <a:extLst>
              <a:ext uri="{FF2B5EF4-FFF2-40B4-BE49-F238E27FC236}">
                <a16:creationId xmlns:a16="http://schemas.microsoft.com/office/drawing/2014/main" id="{54FD04D0-530E-ABF0-9288-819CAEE7962F}"/>
              </a:ext>
            </a:extLst>
          </p:cNvPr>
          <p:cNvSpPr/>
          <p:nvPr/>
        </p:nvSpPr>
        <p:spPr>
          <a:xfrm>
            <a:off x="388189" y="1440611"/>
            <a:ext cx="1104181" cy="1078302"/>
          </a:xfrm>
          <a:prstGeom prst="smileyFac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ZA"/>
          </a:p>
        </p:txBody>
      </p:sp>
      <p:sp>
        <p:nvSpPr>
          <p:cNvPr id="5" name="TextBox 4">
            <a:extLst>
              <a:ext uri="{FF2B5EF4-FFF2-40B4-BE49-F238E27FC236}">
                <a16:creationId xmlns:a16="http://schemas.microsoft.com/office/drawing/2014/main" id="{29B362DC-73A5-92E0-32A1-CBF3E904B105}"/>
              </a:ext>
            </a:extLst>
          </p:cNvPr>
          <p:cNvSpPr txBox="1"/>
          <p:nvPr/>
        </p:nvSpPr>
        <p:spPr>
          <a:xfrm>
            <a:off x="431321" y="2581508"/>
            <a:ext cx="1104181" cy="369332"/>
          </a:xfrm>
          <a:prstGeom prst="rect">
            <a:avLst/>
          </a:prstGeom>
          <a:noFill/>
        </p:spPr>
        <p:txBody>
          <a:bodyPr wrap="square" rtlCol="0">
            <a:spAutoFit/>
          </a:bodyPr>
          <a:lstStyle/>
          <a:p>
            <a:r>
              <a:rPr lang="en-ZA" dirty="0"/>
              <a:t>User</a:t>
            </a:r>
          </a:p>
        </p:txBody>
      </p:sp>
      <p:pic>
        <p:nvPicPr>
          <p:cNvPr id="9" name="Picture 8" descr="A picture containing icon&#10;&#10;Description automatically generated">
            <a:extLst>
              <a:ext uri="{FF2B5EF4-FFF2-40B4-BE49-F238E27FC236}">
                <a16:creationId xmlns:a16="http://schemas.microsoft.com/office/drawing/2014/main" id="{361DC2ED-04B0-4166-8BFD-658D604B83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1095" y="1302588"/>
            <a:ext cx="2543175" cy="1800225"/>
          </a:xfrm>
          <a:prstGeom prst="rect">
            <a:avLst/>
          </a:prstGeom>
        </p:spPr>
      </p:pic>
      <p:sp>
        <p:nvSpPr>
          <p:cNvPr id="10" name="TextBox 9">
            <a:extLst>
              <a:ext uri="{FF2B5EF4-FFF2-40B4-BE49-F238E27FC236}">
                <a16:creationId xmlns:a16="http://schemas.microsoft.com/office/drawing/2014/main" id="{7F058290-26A4-1324-9E02-BE035B175CD5}"/>
              </a:ext>
            </a:extLst>
          </p:cNvPr>
          <p:cNvSpPr txBox="1"/>
          <p:nvPr/>
        </p:nvSpPr>
        <p:spPr>
          <a:xfrm>
            <a:off x="2199736" y="3202213"/>
            <a:ext cx="3165894" cy="1477328"/>
          </a:xfrm>
          <a:prstGeom prst="rect">
            <a:avLst/>
          </a:prstGeom>
          <a:noFill/>
        </p:spPr>
        <p:txBody>
          <a:bodyPr wrap="square" rtlCol="0">
            <a:spAutoFit/>
          </a:bodyPr>
          <a:lstStyle/>
          <a:p>
            <a:r>
              <a:rPr lang="en-ZA" dirty="0"/>
              <a:t>What the user interacts and sees with:</a:t>
            </a:r>
          </a:p>
          <a:p>
            <a:r>
              <a:rPr lang="en-ZA" dirty="0"/>
              <a:t>JavaScript(Vue.js), CSS(Tailwind CSS) and Html </a:t>
            </a:r>
          </a:p>
        </p:txBody>
      </p:sp>
      <p:cxnSp>
        <p:nvCxnSpPr>
          <p:cNvPr id="12" name="Straight Arrow Connector 11">
            <a:extLst>
              <a:ext uri="{FF2B5EF4-FFF2-40B4-BE49-F238E27FC236}">
                <a16:creationId xmlns:a16="http://schemas.microsoft.com/office/drawing/2014/main" id="{E6130A96-EE03-7446-8861-D76717EB63B4}"/>
              </a:ext>
            </a:extLst>
          </p:cNvPr>
          <p:cNvCxnSpPr>
            <a:stCxn id="4" idx="6"/>
          </p:cNvCxnSpPr>
          <p:nvPr/>
        </p:nvCxnSpPr>
        <p:spPr>
          <a:xfrm>
            <a:off x="1492370" y="1979762"/>
            <a:ext cx="1017917" cy="0"/>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cxnSp>
        <p:nvCxnSpPr>
          <p:cNvPr id="13" name="Straight Arrow Connector 12">
            <a:extLst>
              <a:ext uri="{FF2B5EF4-FFF2-40B4-BE49-F238E27FC236}">
                <a16:creationId xmlns:a16="http://schemas.microsoft.com/office/drawing/2014/main" id="{3E771303-A5F3-A068-6E87-DAB52405E1BB}"/>
              </a:ext>
            </a:extLst>
          </p:cNvPr>
          <p:cNvCxnSpPr>
            <a:cxnSpLocks/>
          </p:cNvCxnSpPr>
          <p:nvPr/>
        </p:nvCxnSpPr>
        <p:spPr>
          <a:xfrm flipH="1">
            <a:off x="1492370" y="2132162"/>
            <a:ext cx="966159" cy="0"/>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sp>
        <p:nvSpPr>
          <p:cNvPr id="17" name="TextBox 16">
            <a:extLst>
              <a:ext uri="{FF2B5EF4-FFF2-40B4-BE49-F238E27FC236}">
                <a16:creationId xmlns:a16="http://schemas.microsoft.com/office/drawing/2014/main" id="{489F62AA-AB6E-1CF8-6DD5-0A6E82F4B6C8}"/>
              </a:ext>
            </a:extLst>
          </p:cNvPr>
          <p:cNvSpPr txBox="1"/>
          <p:nvPr/>
        </p:nvSpPr>
        <p:spPr>
          <a:xfrm>
            <a:off x="1535502" y="2172690"/>
            <a:ext cx="828137" cy="430887"/>
          </a:xfrm>
          <a:prstGeom prst="rect">
            <a:avLst/>
          </a:prstGeom>
          <a:noFill/>
        </p:spPr>
        <p:txBody>
          <a:bodyPr wrap="square" rtlCol="0">
            <a:spAutoFit/>
          </a:bodyPr>
          <a:lstStyle/>
          <a:p>
            <a:r>
              <a:rPr lang="en-ZA" sz="1100" dirty="0"/>
              <a:t>Display data</a:t>
            </a:r>
          </a:p>
        </p:txBody>
      </p:sp>
      <p:sp>
        <p:nvSpPr>
          <p:cNvPr id="18" name="TextBox 17">
            <a:extLst>
              <a:ext uri="{FF2B5EF4-FFF2-40B4-BE49-F238E27FC236}">
                <a16:creationId xmlns:a16="http://schemas.microsoft.com/office/drawing/2014/main" id="{15CDE8EC-04C9-1375-3C95-4CC27CAA83A0}"/>
              </a:ext>
            </a:extLst>
          </p:cNvPr>
          <p:cNvSpPr txBox="1"/>
          <p:nvPr/>
        </p:nvSpPr>
        <p:spPr>
          <a:xfrm>
            <a:off x="1656675" y="1530417"/>
            <a:ext cx="828137" cy="430887"/>
          </a:xfrm>
          <a:prstGeom prst="rect">
            <a:avLst/>
          </a:prstGeom>
          <a:noFill/>
        </p:spPr>
        <p:txBody>
          <a:bodyPr wrap="square" rtlCol="0">
            <a:spAutoFit/>
          </a:bodyPr>
          <a:lstStyle/>
          <a:p>
            <a:r>
              <a:rPr lang="en-ZA" sz="1100" dirty="0"/>
              <a:t>Collect data</a:t>
            </a:r>
          </a:p>
        </p:txBody>
      </p:sp>
      <p:sp>
        <p:nvSpPr>
          <p:cNvPr id="19" name="Flowchart: Magnetic Disk 18">
            <a:extLst>
              <a:ext uri="{FF2B5EF4-FFF2-40B4-BE49-F238E27FC236}">
                <a16:creationId xmlns:a16="http://schemas.microsoft.com/office/drawing/2014/main" id="{E2766886-3A4A-CD5A-AD74-CDF64E0515DF}"/>
              </a:ext>
            </a:extLst>
          </p:cNvPr>
          <p:cNvSpPr/>
          <p:nvPr/>
        </p:nvSpPr>
        <p:spPr>
          <a:xfrm>
            <a:off x="9542882" y="1544900"/>
            <a:ext cx="1328468" cy="434862"/>
          </a:xfrm>
          <a:prstGeom prst="flowChartMagneticDisk">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ZA"/>
          </a:p>
        </p:txBody>
      </p:sp>
      <p:sp>
        <p:nvSpPr>
          <p:cNvPr id="20" name="Flowchart: Magnetic Disk 19">
            <a:extLst>
              <a:ext uri="{FF2B5EF4-FFF2-40B4-BE49-F238E27FC236}">
                <a16:creationId xmlns:a16="http://schemas.microsoft.com/office/drawing/2014/main" id="{152016B2-6B29-B71C-D5F0-19ED6ACA46B0}"/>
              </a:ext>
            </a:extLst>
          </p:cNvPr>
          <p:cNvSpPr/>
          <p:nvPr/>
        </p:nvSpPr>
        <p:spPr>
          <a:xfrm>
            <a:off x="9542882" y="2014778"/>
            <a:ext cx="1328468" cy="434862"/>
          </a:xfrm>
          <a:prstGeom prst="flowChartMagneticDisk">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ZA"/>
          </a:p>
        </p:txBody>
      </p:sp>
      <p:sp>
        <p:nvSpPr>
          <p:cNvPr id="21" name="Flowchart: Magnetic Disk 20">
            <a:extLst>
              <a:ext uri="{FF2B5EF4-FFF2-40B4-BE49-F238E27FC236}">
                <a16:creationId xmlns:a16="http://schemas.microsoft.com/office/drawing/2014/main" id="{BEFBDF85-E643-2D01-A334-D0EAE7E13188}"/>
              </a:ext>
            </a:extLst>
          </p:cNvPr>
          <p:cNvSpPr/>
          <p:nvPr/>
        </p:nvSpPr>
        <p:spPr>
          <a:xfrm>
            <a:off x="9542882" y="2479571"/>
            <a:ext cx="1328468" cy="434862"/>
          </a:xfrm>
          <a:prstGeom prst="flowChartMagneticDisk">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ZA"/>
          </a:p>
        </p:txBody>
      </p:sp>
      <p:cxnSp>
        <p:nvCxnSpPr>
          <p:cNvPr id="23" name="Straight Arrow Connector 22">
            <a:extLst>
              <a:ext uri="{FF2B5EF4-FFF2-40B4-BE49-F238E27FC236}">
                <a16:creationId xmlns:a16="http://schemas.microsoft.com/office/drawing/2014/main" id="{FF01144D-2375-BD1D-FAEB-CC8BB8DB794A}"/>
              </a:ext>
            </a:extLst>
          </p:cNvPr>
          <p:cNvCxnSpPr>
            <a:stCxn id="9" idx="3"/>
            <a:endCxn id="20" idx="2"/>
          </p:cNvCxnSpPr>
          <p:nvPr/>
        </p:nvCxnSpPr>
        <p:spPr>
          <a:xfrm>
            <a:off x="5054270" y="2202701"/>
            <a:ext cx="4488612" cy="29508"/>
          </a:xfrm>
          <a:prstGeom prst="straightConnector1">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25" name="Straight Arrow Connector 24">
            <a:extLst>
              <a:ext uri="{FF2B5EF4-FFF2-40B4-BE49-F238E27FC236}">
                <a16:creationId xmlns:a16="http://schemas.microsoft.com/office/drawing/2014/main" id="{062129D2-9AFE-209B-A20B-DF098B3B765D}"/>
              </a:ext>
            </a:extLst>
          </p:cNvPr>
          <p:cNvCxnSpPr/>
          <p:nvPr/>
        </p:nvCxnSpPr>
        <p:spPr>
          <a:xfrm flipH="1">
            <a:off x="5054270" y="2380171"/>
            <a:ext cx="4488612" cy="0"/>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sp>
        <p:nvSpPr>
          <p:cNvPr id="27" name="TextBox 26">
            <a:extLst>
              <a:ext uri="{FF2B5EF4-FFF2-40B4-BE49-F238E27FC236}">
                <a16:creationId xmlns:a16="http://schemas.microsoft.com/office/drawing/2014/main" id="{5C0F3A46-6C4C-9799-0C6D-B335791851CB}"/>
              </a:ext>
            </a:extLst>
          </p:cNvPr>
          <p:cNvSpPr txBox="1"/>
          <p:nvPr/>
        </p:nvSpPr>
        <p:spPr>
          <a:xfrm>
            <a:off x="6224364" y="1804897"/>
            <a:ext cx="1549069" cy="261610"/>
          </a:xfrm>
          <a:prstGeom prst="rect">
            <a:avLst/>
          </a:prstGeom>
          <a:noFill/>
        </p:spPr>
        <p:txBody>
          <a:bodyPr wrap="square" rtlCol="0">
            <a:spAutoFit/>
          </a:bodyPr>
          <a:lstStyle/>
          <a:p>
            <a:r>
              <a:rPr lang="en-ZA" sz="1100" dirty="0"/>
              <a:t>Request Data</a:t>
            </a:r>
          </a:p>
        </p:txBody>
      </p:sp>
      <p:sp>
        <p:nvSpPr>
          <p:cNvPr id="28" name="TextBox 27">
            <a:extLst>
              <a:ext uri="{FF2B5EF4-FFF2-40B4-BE49-F238E27FC236}">
                <a16:creationId xmlns:a16="http://schemas.microsoft.com/office/drawing/2014/main" id="{298AED62-FB53-2FA6-68BC-0BFB859FDF63}"/>
              </a:ext>
            </a:extLst>
          </p:cNvPr>
          <p:cNvSpPr txBox="1"/>
          <p:nvPr/>
        </p:nvSpPr>
        <p:spPr>
          <a:xfrm>
            <a:off x="6224363" y="2479882"/>
            <a:ext cx="1549069" cy="261610"/>
          </a:xfrm>
          <a:prstGeom prst="rect">
            <a:avLst/>
          </a:prstGeom>
          <a:noFill/>
        </p:spPr>
        <p:txBody>
          <a:bodyPr wrap="square" rtlCol="0">
            <a:spAutoFit/>
          </a:bodyPr>
          <a:lstStyle/>
          <a:p>
            <a:r>
              <a:rPr lang="en-ZA" sz="1100" dirty="0"/>
              <a:t>Respond Data</a:t>
            </a:r>
          </a:p>
        </p:txBody>
      </p:sp>
      <p:sp>
        <p:nvSpPr>
          <p:cNvPr id="29" name="TextBox 28">
            <a:extLst>
              <a:ext uri="{FF2B5EF4-FFF2-40B4-BE49-F238E27FC236}">
                <a16:creationId xmlns:a16="http://schemas.microsoft.com/office/drawing/2014/main" id="{90EC33EB-590B-3140-7CB4-858D87F12736}"/>
              </a:ext>
            </a:extLst>
          </p:cNvPr>
          <p:cNvSpPr txBox="1"/>
          <p:nvPr/>
        </p:nvSpPr>
        <p:spPr>
          <a:xfrm>
            <a:off x="9629954" y="2950840"/>
            <a:ext cx="2101161" cy="1200329"/>
          </a:xfrm>
          <a:prstGeom prst="rect">
            <a:avLst/>
          </a:prstGeom>
          <a:noFill/>
        </p:spPr>
        <p:txBody>
          <a:bodyPr wrap="square" rtlCol="0">
            <a:spAutoFit/>
          </a:bodyPr>
          <a:lstStyle/>
          <a:p>
            <a:r>
              <a:rPr lang="en-ZA" dirty="0"/>
              <a:t>Contains the App logic in the Vue.js components</a:t>
            </a:r>
          </a:p>
        </p:txBody>
      </p:sp>
      <p:sp>
        <p:nvSpPr>
          <p:cNvPr id="30" name="TextBox 29">
            <a:extLst>
              <a:ext uri="{FF2B5EF4-FFF2-40B4-BE49-F238E27FC236}">
                <a16:creationId xmlns:a16="http://schemas.microsoft.com/office/drawing/2014/main" id="{42480AF8-A504-E0FA-955A-AC8EF3039C79}"/>
              </a:ext>
            </a:extLst>
          </p:cNvPr>
          <p:cNvSpPr txBox="1"/>
          <p:nvPr/>
        </p:nvSpPr>
        <p:spPr>
          <a:xfrm>
            <a:off x="8773064" y="879894"/>
            <a:ext cx="2656936" cy="369332"/>
          </a:xfrm>
          <a:prstGeom prst="rect">
            <a:avLst/>
          </a:prstGeom>
          <a:noFill/>
        </p:spPr>
        <p:txBody>
          <a:bodyPr wrap="square" rtlCol="0">
            <a:spAutoFit/>
          </a:bodyPr>
          <a:lstStyle/>
          <a:p>
            <a:r>
              <a:rPr lang="en-ZA" dirty="0"/>
              <a:t>Server/Host(Backend)</a:t>
            </a:r>
          </a:p>
        </p:txBody>
      </p:sp>
      <p:sp>
        <p:nvSpPr>
          <p:cNvPr id="31" name="TextBox 30">
            <a:extLst>
              <a:ext uri="{FF2B5EF4-FFF2-40B4-BE49-F238E27FC236}">
                <a16:creationId xmlns:a16="http://schemas.microsoft.com/office/drawing/2014/main" id="{F614DFC6-F682-71FF-CE26-096ACF0FC57C}"/>
              </a:ext>
            </a:extLst>
          </p:cNvPr>
          <p:cNvSpPr txBox="1"/>
          <p:nvPr/>
        </p:nvSpPr>
        <p:spPr>
          <a:xfrm>
            <a:off x="2967487" y="1181819"/>
            <a:ext cx="2086783" cy="369332"/>
          </a:xfrm>
          <a:prstGeom prst="rect">
            <a:avLst/>
          </a:prstGeom>
          <a:noFill/>
        </p:spPr>
        <p:txBody>
          <a:bodyPr wrap="square" rtlCol="0">
            <a:spAutoFit/>
          </a:bodyPr>
          <a:lstStyle/>
          <a:p>
            <a:r>
              <a:rPr lang="en-ZA" dirty="0"/>
              <a:t>Frontend</a:t>
            </a:r>
          </a:p>
        </p:txBody>
      </p:sp>
      <p:sp>
        <p:nvSpPr>
          <p:cNvPr id="32" name="Flowchart: Magnetic Disk 31">
            <a:extLst>
              <a:ext uri="{FF2B5EF4-FFF2-40B4-BE49-F238E27FC236}">
                <a16:creationId xmlns:a16="http://schemas.microsoft.com/office/drawing/2014/main" id="{39CA7846-DF35-FE9B-3243-386B662D90E4}"/>
              </a:ext>
            </a:extLst>
          </p:cNvPr>
          <p:cNvSpPr/>
          <p:nvPr/>
        </p:nvSpPr>
        <p:spPr>
          <a:xfrm>
            <a:off x="8177030" y="4494071"/>
            <a:ext cx="3755132" cy="2251141"/>
          </a:xfrm>
          <a:prstGeom prst="flowChartMagneticDisk">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ZA"/>
          </a:p>
        </p:txBody>
      </p:sp>
      <p:sp>
        <p:nvSpPr>
          <p:cNvPr id="33" name="Flowchart: Document 32">
            <a:extLst>
              <a:ext uri="{FF2B5EF4-FFF2-40B4-BE49-F238E27FC236}">
                <a16:creationId xmlns:a16="http://schemas.microsoft.com/office/drawing/2014/main" id="{374780DF-1DAC-96BD-68EF-79F99BC8E274}"/>
              </a:ext>
            </a:extLst>
          </p:cNvPr>
          <p:cNvSpPr/>
          <p:nvPr/>
        </p:nvSpPr>
        <p:spPr>
          <a:xfrm>
            <a:off x="6313725" y="3409142"/>
            <a:ext cx="1863305" cy="1414733"/>
          </a:xfrm>
          <a:prstGeom prst="flowChartDocumen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ZA"/>
          </a:p>
        </p:txBody>
      </p:sp>
      <p:sp>
        <p:nvSpPr>
          <p:cNvPr id="34" name="TextBox 33">
            <a:extLst>
              <a:ext uri="{FF2B5EF4-FFF2-40B4-BE49-F238E27FC236}">
                <a16:creationId xmlns:a16="http://schemas.microsoft.com/office/drawing/2014/main" id="{78254B57-2E04-C72E-AA8F-CA47DF20BAF8}"/>
              </a:ext>
            </a:extLst>
          </p:cNvPr>
          <p:cNvSpPr txBox="1"/>
          <p:nvPr/>
        </p:nvSpPr>
        <p:spPr>
          <a:xfrm>
            <a:off x="6490568" y="3616030"/>
            <a:ext cx="1431985" cy="954107"/>
          </a:xfrm>
          <a:prstGeom prst="rect">
            <a:avLst/>
          </a:prstGeom>
          <a:noFill/>
        </p:spPr>
        <p:txBody>
          <a:bodyPr wrap="square" rtlCol="0">
            <a:spAutoFit/>
          </a:bodyPr>
          <a:lstStyle/>
          <a:p>
            <a:r>
              <a:rPr lang="en-ZA" sz="1400" dirty="0"/>
              <a:t>File System: </a:t>
            </a:r>
          </a:p>
          <a:p>
            <a:r>
              <a:rPr lang="en-ZA" sz="1400" dirty="0"/>
              <a:t>With images, HTML and CSS(Tailwind)</a:t>
            </a:r>
          </a:p>
        </p:txBody>
      </p:sp>
      <p:cxnSp>
        <p:nvCxnSpPr>
          <p:cNvPr id="36" name="Straight Arrow Connector 35">
            <a:extLst>
              <a:ext uri="{FF2B5EF4-FFF2-40B4-BE49-F238E27FC236}">
                <a16:creationId xmlns:a16="http://schemas.microsoft.com/office/drawing/2014/main" id="{EED91943-4F79-0203-FAF0-6AA99A3C4F1E}"/>
              </a:ext>
            </a:extLst>
          </p:cNvPr>
          <p:cNvCxnSpPr>
            <a:cxnSpLocks/>
          </p:cNvCxnSpPr>
          <p:nvPr/>
        </p:nvCxnSpPr>
        <p:spPr>
          <a:xfrm flipV="1">
            <a:off x="8302092" y="3553125"/>
            <a:ext cx="1397549" cy="62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319A4878-9506-61BC-7FA1-352B4D6E0E0B}"/>
              </a:ext>
            </a:extLst>
          </p:cNvPr>
          <p:cNvSpPr txBox="1"/>
          <p:nvPr/>
        </p:nvSpPr>
        <p:spPr>
          <a:xfrm>
            <a:off x="8495713" y="4851484"/>
            <a:ext cx="3422805" cy="1569660"/>
          </a:xfrm>
          <a:prstGeom prst="rect">
            <a:avLst/>
          </a:prstGeom>
          <a:noFill/>
        </p:spPr>
        <p:txBody>
          <a:bodyPr wrap="square" rtlCol="0">
            <a:spAutoFit/>
          </a:bodyPr>
          <a:lstStyle/>
          <a:p>
            <a:r>
              <a:rPr lang="en-ZA" sz="1200" dirty="0"/>
              <a:t>              Database(Firebase)</a:t>
            </a:r>
          </a:p>
          <a:p>
            <a:endParaRPr lang="en-ZA" sz="1200" dirty="0"/>
          </a:p>
          <a:p>
            <a:r>
              <a:rPr lang="en-ZA" sz="1200" dirty="0"/>
              <a:t>Storing the Authentication data(email, password, UID)</a:t>
            </a:r>
          </a:p>
          <a:p>
            <a:endParaRPr lang="en-ZA" sz="1200" dirty="0"/>
          </a:p>
          <a:p>
            <a:r>
              <a:rPr lang="en-ZA" sz="1200" dirty="0"/>
              <a:t>Storing the data from calculator(Number and price of each savoury and the name of platter)</a:t>
            </a:r>
          </a:p>
        </p:txBody>
      </p:sp>
      <p:cxnSp>
        <p:nvCxnSpPr>
          <p:cNvPr id="45" name="Straight Arrow Connector 44">
            <a:extLst>
              <a:ext uri="{FF2B5EF4-FFF2-40B4-BE49-F238E27FC236}">
                <a16:creationId xmlns:a16="http://schemas.microsoft.com/office/drawing/2014/main" id="{15FBD0DF-9A24-E035-BC6B-31421FA81AFD}"/>
              </a:ext>
            </a:extLst>
          </p:cNvPr>
          <p:cNvCxnSpPr>
            <a:cxnSpLocks/>
          </p:cNvCxnSpPr>
          <p:nvPr/>
        </p:nvCxnSpPr>
        <p:spPr>
          <a:xfrm flipV="1">
            <a:off x="10266465" y="4093083"/>
            <a:ext cx="0" cy="4009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A02A1EAB-0462-B8D5-5BE3-157584F8D182}"/>
              </a:ext>
            </a:extLst>
          </p:cNvPr>
          <p:cNvCxnSpPr>
            <a:stCxn id="29" idx="2"/>
          </p:cNvCxnSpPr>
          <p:nvPr/>
        </p:nvCxnSpPr>
        <p:spPr>
          <a:xfrm flipH="1">
            <a:off x="10680534" y="4151169"/>
            <a:ext cx="1" cy="3429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D6141C2B-62D2-3575-505C-401DBEC51CD1}"/>
              </a:ext>
            </a:extLst>
          </p:cNvPr>
          <p:cNvSpPr txBox="1"/>
          <p:nvPr/>
        </p:nvSpPr>
        <p:spPr>
          <a:xfrm>
            <a:off x="8321087" y="3162178"/>
            <a:ext cx="1202800" cy="276999"/>
          </a:xfrm>
          <a:prstGeom prst="rect">
            <a:avLst/>
          </a:prstGeom>
          <a:noFill/>
        </p:spPr>
        <p:txBody>
          <a:bodyPr wrap="square" rtlCol="0">
            <a:spAutoFit/>
          </a:bodyPr>
          <a:lstStyle/>
          <a:p>
            <a:r>
              <a:rPr lang="en-ZA" sz="1200" dirty="0"/>
              <a:t>Read Data</a:t>
            </a:r>
          </a:p>
        </p:txBody>
      </p:sp>
      <p:sp>
        <p:nvSpPr>
          <p:cNvPr id="55" name="TextBox 54">
            <a:extLst>
              <a:ext uri="{FF2B5EF4-FFF2-40B4-BE49-F238E27FC236}">
                <a16:creationId xmlns:a16="http://schemas.microsoft.com/office/drawing/2014/main" id="{5907F9C6-DB1C-BE12-5235-39F3275E9979}"/>
              </a:ext>
            </a:extLst>
          </p:cNvPr>
          <p:cNvSpPr txBox="1"/>
          <p:nvPr/>
        </p:nvSpPr>
        <p:spPr>
          <a:xfrm>
            <a:off x="9209283" y="4158498"/>
            <a:ext cx="1202800" cy="276999"/>
          </a:xfrm>
          <a:prstGeom prst="rect">
            <a:avLst/>
          </a:prstGeom>
          <a:noFill/>
        </p:spPr>
        <p:txBody>
          <a:bodyPr wrap="square" rtlCol="0">
            <a:spAutoFit/>
          </a:bodyPr>
          <a:lstStyle/>
          <a:p>
            <a:r>
              <a:rPr lang="en-ZA" sz="1200" dirty="0"/>
              <a:t>Read Data</a:t>
            </a:r>
          </a:p>
        </p:txBody>
      </p:sp>
      <p:sp>
        <p:nvSpPr>
          <p:cNvPr id="56" name="TextBox 55">
            <a:extLst>
              <a:ext uri="{FF2B5EF4-FFF2-40B4-BE49-F238E27FC236}">
                <a16:creationId xmlns:a16="http://schemas.microsoft.com/office/drawing/2014/main" id="{4285C1A6-75FE-1487-4E22-23AD0E32424F}"/>
              </a:ext>
            </a:extLst>
          </p:cNvPr>
          <p:cNvSpPr txBox="1"/>
          <p:nvPr/>
        </p:nvSpPr>
        <p:spPr>
          <a:xfrm>
            <a:off x="10717028" y="4160798"/>
            <a:ext cx="1202800" cy="276999"/>
          </a:xfrm>
          <a:prstGeom prst="rect">
            <a:avLst/>
          </a:prstGeom>
          <a:noFill/>
        </p:spPr>
        <p:txBody>
          <a:bodyPr wrap="square" rtlCol="0">
            <a:spAutoFit/>
          </a:bodyPr>
          <a:lstStyle/>
          <a:p>
            <a:r>
              <a:rPr lang="en-ZA" sz="1200" dirty="0"/>
              <a:t>Save Data</a:t>
            </a:r>
          </a:p>
        </p:txBody>
      </p:sp>
    </p:spTree>
    <p:extLst>
      <p:ext uri="{BB962C8B-B14F-4D97-AF65-F5344CB8AC3E}">
        <p14:creationId xmlns:p14="http://schemas.microsoft.com/office/powerpoint/2010/main" val="972312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C8FD0-2F61-9E3B-16F2-5DBF0EE16CE8}"/>
              </a:ext>
            </a:extLst>
          </p:cNvPr>
          <p:cNvSpPr>
            <a:spLocks noGrp="1"/>
          </p:cNvSpPr>
          <p:nvPr>
            <p:ph type="title"/>
          </p:nvPr>
        </p:nvSpPr>
        <p:spPr/>
        <p:txBody>
          <a:bodyPr/>
          <a:lstStyle/>
          <a:p>
            <a:r>
              <a:rPr lang="en-ZA" dirty="0">
                <a:effectLst/>
                <a:latin typeface="Arial" panose="020B0604020202020204" pitchFamily="34" charset="0"/>
              </a:rPr>
              <a:t>Overview of technology choices</a:t>
            </a:r>
            <a:endParaRPr lang="en-ZA" dirty="0"/>
          </a:p>
        </p:txBody>
      </p:sp>
      <p:graphicFrame>
        <p:nvGraphicFramePr>
          <p:cNvPr id="4" name="Table 4">
            <a:extLst>
              <a:ext uri="{FF2B5EF4-FFF2-40B4-BE49-F238E27FC236}">
                <a16:creationId xmlns:a16="http://schemas.microsoft.com/office/drawing/2014/main" id="{3E3DAEE8-92F4-54A3-B68A-29A4B6E74334}"/>
              </a:ext>
            </a:extLst>
          </p:cNvPr>
          <p:cNvGraphicFramePr>
            <a:graphicFrameLocks noGrp="1"/>
          </p:cNvGraphicFramePr>
          <p:nvPr>
            <p:ph idx="1"/>
            <p:extLst>
              <p:ext uri="{D42A27DB-BD31-4B8C-83A1-F6EECF244321}">
                <p14:modId xmlns:p14="http://schemas.microsoft.com/office/powerpoint/2010/main" val="53482861"/>
              </p:ext>
            </p:extLst>
          </p:nvPr>
        </p:nvGraphicFramePr>
        <p:xfrm>
          <a:off x="838200" y="1825624"/>
          <a:ext cx="10693400" cy="3638726"/>
        </p:xfrm>
        <a:graphic>
          <a:graphicData uri="http://schemas.openxmlformats.org/drawingml/2006/table">
            <a:tbl>
              <a:tblPr firstRow="1" bandRow="1">
                <a:tableStyleId>{5C22544A-7EE6-4342-B048-85BDC9FD1C3A}</a:tableStyleId>
              </a:tblPr>
              <a:tblGrid>
                <a:gridCol w="5346700">
                  <a:extLst>
                    <a:ext uri="{9D8B030D-6E8A-4147-A177-3AD203B41FA5}">
                      <a16:colId xmlns:a16="http://schemas.microsoft.com/office/drawing/2014/main" val="732264491"/>
                    </a:ext>
                  </a:extLst>
                </a:gridCol>
                <a:gridCol w="5346700">
                  <a:extLst>
                    <a:ext uri="{9D8B030D-6E8A-4147-A177-3AD203B41FA5}">
                      <a16:colId xmlns:a16="http://schemas.microsoft.com/office/drawing/2014/main" val="1920279093"/>
                    </a:ext>
                  </a:extLst>
                </a:gridCol>
              </a:tblGrid>
              <a:tr h="438326">
                <a:tc>
                  <a:txBody>
                    <a:bodyPr/>
                    <a:lstStyle/>
                    <a:p>
                      <a:r>
                        <a:rPr lang="en-ZA" dirty="0"/>
                        <a:t>Front-end </a:t>
                      </a:r>
                    </a:p>
                  </a:txBody>
                  <a:tcPr/>
                </a:tc>
                <a:tc>
                  <a:txBody>
                    <a:bodyPr/>
                    <a:lstStyle/>
                    <a:p>
                      <a:r>
                        <a:rPr lang="en-ZA" dirty="0"/>
                        <a:t>Back-end </a:t>
                      </a:r>
                    </a:p>
                  </a:txBody>
                  <a:tcPr/>
                </a:tc>
                <a:extLst>
                  <a:ext uri="{0D108BD9-81ED-4DB2-BD59-A6C34878D82A}">
                    <a16:rowId xmlns:a16="http://schemas.microsoft.com/office/drawing/2014/main" val="3551869734"/>
                  </a:ext>
                </a:extLst>
              </a:tr>
              <a:tr h="1080804">
                <a:tc>
                  <a:txBody>
                    <a:bodyPr/>
                    <a:lstStyle/>
                    <a:p>
                      <a:r>
                        <a:rPr lang="en-US" sz="1800" u="sng" kern="1200" dirty="0">
                          <a:solidFill>
                            <a:schemeClr val="dk1"/>
                          </a:solidFill>
                          <a:effectLst/>
                          <a:latin typeface="+mn-lt"/>
                          <a:ea typeface="+mn-ea"/>
                          <a:cs typeface="+mn-cs"/>
                          <a:hlinkClick r:id="rId2"/>
                        </a:rPr>
                        <a:t>Tailwind</a:t>
                      </a:r>
                      <a:r>
                        <a:rPr lang="en-US" sz="1800" kern="1200" dirty="0">
                          <a:solidFill>
                            <a:schemeClr val="dk1"/>
                          </a:solidFill>
                          <a:effectLst/>
                          <a:latin typeface="+mn-lt"/>
                          <a:ea typeface="+mn-ea"/>
                          <a:cs typeface="+mn-cs"/>
                        </a:rPr>
                        <a:t>(</a:t>
                      </a:r>
                      <a:r>
                        <a:rPr lang="en-ZA" sz="1800" kern="1200" dirty="0">
                          <a:solidFill>
                            <a:schemeClr val="dk1"/>
                          </a:solidFill>
                          <a:effectLst/>
                          <a:latin typeface="+mn-lt"/>
                          <a:ea typeface="+mn-ea"/>
                          <a:cs typeface="+mn-cs"/>
                        </a:rPr>
                        <a:t>A utility-first CSS framework</a:t>
                      </a:r>
                      <a:r>
                        <a:rPr lang="en-US" sz="1800" kern="1200" dirty="0">
                          <a:solidFill>
                            <a:schemeClr val="dk1"/>
                          </a:solidFill>
                          <a:effectLst/>
                          <a:latin typeface="+mn-lt"/>
                          <a:ea typeface="+mn-ea"/>
                          <a:cs typeface="+mn-cs"/>
                        </a:rPr>
                        <a:t>) This is to allow for my </a:t>
                      </a:r>
                      <a:r>
                        <a:rPr lang="en-US" sz="1800" kern="1200" dirty="0" err="1">
                          <a:solidFill>
                            <a:schemeClr val="dk1"/>
                          </a:solidFill>
                          <a:effectLst/>
                          <a:latin typeface="+mn-lt"/>
                          <a:ea typeface="+mn-ea"/>
                          <a:cs typeface="+mn-cs"/>
                        </a:rPr>
                        <a:t>css</a:t>
                      </a:r>
                      <a:r>
                        <a:rPr lang="en-US" sz="1800" kern="1200" dirty="0">
                          <a:solidFill>
                            <a:schemeClr val="dk1"/>
                          </a:solidFill>
                          <a:effectLst/>
                          <a:latin typeface="+mn-lt"/>
                          <a:ea typeface="+mn-ea"/>
                          <a:cs typeface="+mn-cs"/>
                        </a:rPr>
                        <a:t> to be used in the </a:t>
                      </a:r>
                      <a:r>
                        <a:rPr lang="en-US" sz="1800" kern="1200" dirty="0" err="1">
                          <a:solidFill>
                            <a:schemeClr val="dk1"/>
                          </a:solidFill>
                          <a:effectLst/>
                          <a:latin typeface="+mn-lt"/>
                          <a:ea typeface="+mn-ea"/>
                          <a:cs typeface="+mn-cs"/>
                        </a:rPr>
                        <a:t>vue</a:t>
                      </a:r>
                      <a:r>
                        <a:rPr lang="en-US" sz="1800" kern="1200" dirty="0">
                          <a:solidFill>
                            <a:schemeClr val="dk1"/>
                          </a:solidFill>
                          <a:effectLst/>
                          <a:latin typeface="+mn-lt"/>
                          <a:ea typeface="+mn-ea"/>
                          <a:cs typeface="+mn-cs"/>
                        </a:rPr>
                        <a:t> components and allow for my styling to be for that particular component</a:t>
                      </a:r>
                      <a:endParaRPr lang="en-ZA" dirty="0"/>
                    </a:p>
                  </a:txBody>
                  <a:tcPr/>
                </a:tc>
                <a:tc>
                  <a:txBody>
                    <a:bodyPr/>
                    <a:lstStyle/>
                    <a:p>
                      <a:r>
                        <a:rPr lang="en-US" sz="1800" u="sng" kern="1200" dirty="0">
                          <a:solidFill>
                            <a:schemeClr val="dk1"/>
                          </a:solidFill>
                          <a:effectLst/>
                          <a:latin typeface="+mn-lt"/>
                          <a:ea typeface="+mn-ea"/>
                          <a:cs typeface="+mn-cs"/>
                          <a:hlinkClick r:id="rId3"/>
                        </a:rPr>
                        <a:t>Google Firebase</a:t>
                      </a:r>
                      <a:r>
                        <a:rPr lang="en-US" sz="1800" u="none" kern="1200" dirty="0">
                          <a:solidFill>
                            <a:schemeClr val="dk1"/>
                          </a:solidFill>
                          <a:effectLst/>
                          <a:latin typeface="+mn-lt"/>
                          <a:ea typeface="+mn-ea"/>
                          <a:cs typeface="+mn-cs"/>
                        </a:rPr>
                        <a:t>(Database and Authentication framework) This allows me to easily set up my backend to store data and retrieve data with minimal lag and also set authentication services that allow for permissions in place.</a:t>
                      </a:r>
                      <a:endParaRPr lang="en-ZA" dirty="0"/>
                    </a:p>
                  </a:txBody>
                  <a:tcPr/>
                </a:tc>
                <a:extLst>
                  <a:ext uri="{0D108BD9-81ED-4DB2-BD59-A6C34878D82A}">
                    <a16:rowId xmlns:a16="http://schemas.microsoft.com/office/drawing/2014/main" val="3568894862"/>
                  </a:ext>
                </a:extLst>
              </a:tr>
              <a:tr h="1405045">
                <a:tc>
                  <a:txBody>
                    <a:bodyPr/>
                    <a:lstStyle/>
                    <a:p>
                      <a:r>
                        <a:rPr lang="en-US" sz="1800" u="sng" kern="1200" dirty="0">
                          <a:solidFill>
                            <a:schemeClr val="dk1"/>
                          </a:solidFill>
                          <a:effectLst/>
                          <a:latin typeface="+mn-lt"/>
                          <a:ea typeface="+mn-ea"/>
                          <a:cs typeface="+mn-cs"/>
                          <a:hlinkClick r:id="rId4"/>
                        </a:rPr>
                        <a:t>Vue.js</a:t>
                      </a:r>
                      <a:r>
                        <a:rPr lang="en-US" sz="1800" kern="1200" dirty="0">
                          <a:solidFill>
                            <a:schemeClr val="dk1"/>
                          </a:solidFill>
                          <a:effectLst/>
                          <a:latin typeface="+mn-lt"/>
                          <a:ea typeface="+mn-ea"/>
                          <a:cs typeface="+mn-cs"/>
                        </a:rPr>
                        <a:t> (</a:t>
                      </a:r>
                      <a:r>
                        <a:rPr lang="en-ZA" sz="1800" kern="1200" dirty="0">
                          <a:solidFill>
                            <a:schemeClr val="dk1"/>
                          </a:solidFill>
                          <a:effectLst/>
                          <a:latin typeface="+mn-lt"/>
                          <a:ea typeface="+mn-ea"/>
                          <a:cs typeface="+mn-cs"/>
                        </a:rPr>
                        <a:t>framework for building web user interfaces.</a:t>
                      </a:r>
                      <a:r>
                        <a:rPr lang="en-US" sz="1800" kern="1200" dirty="0">
                          <a:solidFill>
                            <a:schemeClr val="dk1"/>
                          </a:solidFill>
                          <a:effectLst/>
                          <a:latin typeface="+mn-lt"/>
                          <a:ea typeface="+mn-ea"/>
                          <a:cs typeface="+mn-cs"/>
                        </a:rPr>
                        <a:t>)</a:t>
                      </a:r>
                    </a:p>
                    <a:p>
                      <a:r>
                        <a:rPr lang="en-US" sz="1800" kern="1200" dirty="0">
                          <a:solidFill>
                            <a:schemeClr val="dk1"/>
                          </a:solidFill>
                          <a:effectLst/>
                          <a:latin typeface="+mn-lt"/>
                          <a:ea typeface="+mn-ea"/>
                          <a:cs typeface="+mn-cs"/>
                        </a:rPr>
                        <a:t>This allows be to make reusable components that can dynamically show to the user if they meet a criteria that I set</a:t>
                      </a:r>
                      <a:endParaRPr lang="en-ZA" dirty="0"/>
                    </a:p>
                  </a:txBody>
                  <a:tcPr/>
                </a:tc>
                <a:tc>
                  <a:txBody>
                    <a:bodyPr/>
                    <a:lstStyle/>
                    <a:p>
                      <a:endParaRPr lang="en-ZA" dirty="0"/>
                    </a:p>
                  </a:txBody>
                  <a:tcPr/>
                </a:tc>
                <a:extLst>
                  <a:ext uri="{0D108BD9-81ED-4DB2-BD59-A6C34878D82A}">
                    <a16:rowId xmlns:a16="http://schemas.microsoft.com/office/drawing/2014/main" val="38445682"/>
                  </a:ext>
                </a:extLst>
              </a:tr>
            </a:tbl>
          </a:graphicData>
        </a:graphic>
      </p:graphicFrame>
    </p:spTree>
    <p:extLst>
      <p:ext uri="{BB962C8B-B14F-4D97-AF65-F5344CB8AC3E}">
        <p14:creationId xmlns:p14="http://schemas.microsoft.com/office/powerpoint/2010/main" val="3889732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E2575-1EBD-3E6F-B232-ADA924205C3D}"/>
              </a:ext>
            </a:extLst>
          </p:cNvPr>
          <p:cNvSpPr>
            <a:spLocks noGrp="1"/>
          </p:cNvSpPr>
          <p:nvPr>
            <p:ph type="title"/>
          </p:nvPr>
        </p:nvSpPr>
        <p:spPr/>
        <p:txBody>
          <a:bodyPr/>
          <a:lstStyle/>
          <a:p>
            <a:r>
              <a:rPr lang="en-GB" dirty="0">
                <a:effectLst/>
                <a:latin typeface="Arial" panose="020B0604020202020204" pitchFamily="34" charset="0"/>
              </a:rPr>
              <a:t>Annotated screenshots of </a:t>
            </a:r>
            <a:r>
              <a:rPr lang="en-GB" dirty="0">
                <a:latin typeface="Arial" panose="020B0604020202020204" pitchFamily="34" charset="0"/>
              </a:rPr>
              <a:t>My</a:t>
            </a:r>
            <a:r>
              <a:rPr lang="en-GB" dirty="0">
                <a:effectLst/>
                <a:latin typeface="Arial" panose="020B0604020202020204" pitchFamily="34" charset="0"/>
              </a:rPr>
              <a:t> web </a:t>
            </a:r>
            <a:r>
              <a:rPr lang="en-GB">
                <a:effectLst/>
                <a:latin typeface="Arial" panose="020B0604020202020204" pitchFamily="34" charset="0"/>
              </a:rPr>
              <a:t>application homepage</a:t>
            </a:r>
            <a:endParaRPr lang="en-ZA" dirty="0"/>
          </a:p>
        </p:txBody>
      </p:sp>
      <p:pic>
        <p:nvPicPr>
          <p:cNvPr id="5" name="Content Placeholder 4">
            <a:extLst>
              <a:ext uri="{FF2B5EF4-FFF2-40B4-BE49-F238E27FC236}">
                <a16:creationId xmlns:a16="http://schemas.microsoft.com/office/drawing/2014/main" id="{381E1D25-2684-17E4-ED99-361294271996}"/>
              </a:ext>
            </a:extLst>
          </p:cNvPr>
          <p:cNvPicPr>
            <a:picLocks noGrp="1" noChangeAspect="1"/>
          </p:cNvPicPr>
          <p:nvPr>
            <p:ph idx="1"/>
          </p:nvPr>
        </p:nvPicPr>
        <p:blipFill>
          <a:blip r:embed="rId2"/>
          <a:stretch>
            <a:fillRect/>
          </a:stretch>
        </p:blipFill>
        <p:spPr>
          <a:xfrm>
            <a:off x="349688" y="1264908"/>
            <a:ext cx="8179520" cy="3942092"/>
          </a:xfrm>
        </p:spPr>
      </p:pic>
      <p:sp>
        <p:nvSpPr>
          <p:cNvPr id="3" name="TextBox 2">
            <a:extLst>
              <a:ext uri="{FF2B5EF4-FFF2-40B4-BE49-F238E27FC236}">
                <a16:creationId xmlns:a16="http://schemas.microsoft.com/office/drawing/2014/main" id="{1383FD3A-E031-1657-ED80-0A984CC919D6}"/>
              </a:ext>
            </a:extLst>
          </p:cNvPr>
          <p:cNvSpPr txBox="1"/>
          <p:nvPr/>
        </p:nvSpPr>
        <p:spPr>
          <a:xfrm>
            <a:off x="2122099" y="5593092"/>
            <a:ext cx="2579298" cy="646331"/>
          </a:xfrm>
          <a:prstGeom prst="rect">
            <a:avLst/>
          </a:prstGeom>
          <a:noFill/>
        </p:spPr>
        <p:txBody>
          <a:bodyPr wrap="square" rtlCol="0">
            <a:spAutoFit/>
          </a:bodyPr>
          <a:lstStyle/>
          <a:p>
            <a:r>
              <a:rPr lang="en-ZA" dirty="0"/>
              <a:t>This is the home page of the website</a:t>
            </a:r>
          </a:p>
        </p:txBody>
      </p:sp>
      <p:cxnSp>
        <p:nvCxnSpPr>
          <p:cNvPr id="6" name="Straight Arrow Connector 5">
            <a:extLst>
              <a:ext uri="{FF2B5EF4-FFF2-40B4-BE49-F238E27FC236}">
                <a16:creationId xmlns:a16="http://schemas.microsoft.com/office/drawing/2014/main" id="{650E75E5-FC8B-188E-8312-C300956E650F}"/>
              </a:ext>
            </a:extLst>
          </p:cNvPr>
          <p:cNvCxnSpPr/>
          <p:nvPr/>
        </p:nvCxnSpPr>
        <p:spPr>
          <a:xfrm flipV="1">
            <a:off x="3812875" y="4511615"/>
            <a:ext cx="0" cy="10814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AAE8866-7802-1E0D-5E98-61E3F754A0F5}"/>
              </a:ext>
            </a:extLst>
          </p:cNvPr>
          <p:cNvSpPr txBox="1"/>
          <p:nvPr/>
        </p:nvSpPr>
        <p:spPr>
          <a:xfrm>
            <a:off x="1552755" y="1561381"/>
            <a:ext cx="2562045" cy="1200329"/>
          </a:xfrm>
          <a:prstGeom prst="rect">
            <a:avLst/>
          </a:prstGeom>
          <a:solidFill>
            <a:schemeClr val="tx2">
              <a:lumMod val="25000"/>
              <a:lumOff val="75000"/>
            </a:schemeClr>
          </a:solidFill>
        </p:spPr>
        <p:txBody>
          <a:bodyPr wrap="square" rtlCol="0">
            <a:spAutoFit/>
          </a:bodyPr>
          <a:lstStyle/>
          <a:p>
            <a:r>
              <a:rPr lang="en-ZA" dirty="0"/>
              <a:t>This is the calculator that can be accessed by pressing on the arrow </a:t>
            </a:r>
          </a:p>
        </p:txBody>
      </p:sp>
      <p:cxnSp>
        <p:nvCxnSpPr>
          <p:cNvPr id="9" name="Straight Arrow Connector 8">
            <a:extLst>
              <a:ext uri="{FF2B5EF4-FFF2-40B4-BE49-F238E27FC236}">
                <a16:creationId xmlns:a16="http://schemas.microsoft.com/office/drawing/2014/main" id="{F0B3CECD-61A4-4828-BDC2-D5E69C94C5A0}"/>
              </a:ext>
            </a:extLst>
          </p:cNvPr>
          <p:cNvCxnSpPr/>
          <p:nvPr/>
        </p:nvCxnSpPr>
        <p:spPr>
          <a:xfrm flipH="1" flipV="1">
            <a:off x="1052423" y="2001328"/>
            <a:ext cx="448573" cy="3450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31775E1-B9E4-6DC0-8049-A2A1F9003430}"/>
              </a:ext>
            </a:extLst>
          </p:cNvPr>
          <p:cNvSpPr txBox="1"/>
          <p:nvPr/>
        </p:nvSpPr>
        <p:spPr>
          <a:xfrm>
            <a:off x="4425351" y="4140679"/>
            <a:ext cx="1733909" cy="646331"/>
          </a:xfrm>
          <a:prstGeom prst="rect">
            <a:avLst/>
          </a:prstGeom>
          <a:solidFill>
            <a:schemeClr val="tx2">
              <a:lumMod val="25000"/>
              <a:lumOff val="75000"/>
            </a:schemeClr>
          </a:solidFill>
        </p:spPr>
        <p:txBody>
          <a:bodyPr wrap="square" rtlCol="0">
            <a:spAutoFit/>
          </a:bodyPr>
          <a:lstStyle/>
          <a:p>
            <a:r>
              <a:rPr lang="en-ZA" dirty="0"/>
              <a:t>Registration page</a:t>
            </a:r>
          </a:p>
        </p:txBody>
      </p:sp>
      <p:sp>
        <p:nvSpPr>
          <p:cNvPr id="13" name="TextBox 12">
            <a:extLst>
              <a:ext uri="{FF2B5EF4-FFF2-40B4-BE49-F238E27FC236}">
                <a16:creationId xmlns:a16="http://schemas.microsoft.com/office/drawing/2014/main" id="{545F7F7A-0957-28B6-43D3-AD1D6D879145}"/>
              </a:ext>
            </a:extLst>
          </p:cNvPr>
          <p:cNvSpPr txBox="1"/>
          <p:nvPr/>
        </p:nvSpPr>
        <p:spPr>
          <a:xfrm>
            <a:off x="5503652" y="2208362"/>
            <a:ext cx="2803586" cy="923330"/>
          </a:xfrm>
          <a:prstGeom prst="rect">
            <a:avLst/>
          </a:prstGeom>
          <a:solidFill>
            <a:schemeClr val="tx2">
              <a:lumMod val="25000"/>
              <a:lumOff val="75000"/>
            </a:schemeClr>
          </a:solidFill>
        </p:spPr>
        <p:txBody>
          <a:bodyPr wrap="square" rtlCol="0">
            <a:spAutoFit/>
          </a:bodyPr>
          <a:lstStyle/>
          <a:p>
            <a:r>
              <a:rPr lang="en-ZA" dirty="0"/>
              <a:t>Login/Logout depending if you are already logged in</a:t>
            </a:r>
          </a:p>
        </p:txBody>
      </p:sp>
      <p:cxnSp>
        <p:nvCxnSpPr>
          <p:cNvPr id="15" name="Straight Arrow Connector 14">
            <a:extLst>
              <a:ext uri="{FF2B5EF4-FFF2-40B4-BE49-F238E27FC236}">
                <a16:creationId xmlns:a16="http://schemas.microsoft.com/office/drawing/2014/main" id="{2AE76A01-7597-7961-2CCC-D9B44EC5939B}"/>
              </a:ext>
            </a:extLst>
          </p:cNvPr>
          <p:cNvCxnSpPr/>
          <p:nvPr/>
        </p:nvCxnSpPr>
        <p:spPr>
          <a:xfrm flipH="1" flipV="1">
            <a:off x="4425351" y="1492370"/>
            <a:ext cx="1509623" cy="7159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C1AFDF7-AFBC-6647-2214-E24A94402819}"/>
              </a:ext>
            </a:extLst>
          </p:cNvPr>
          <p:cNvCxnSpPr>
            <a:cxnSpLocks/>
          </p:cNvCxnSpPr>
          <p:nvPr/>
        </p:nvCxnSpPr>
        <p:spPr>
          <a:xfrm flipH="1" flipV="1">
            <a:off x="4011283" y="1561381"/>
            <a:ext cx="785004" cy="25792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1174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Arc 15">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085E82C-9C57-883A-E7A1-586E14933AD7}"/>
              </a:ext>
            </a:extLst>
          </p:cNvPr>
          <p:cNvSpPr>
            <a:spLocks noGrp="1"/>
          </p:cNvSpPr>
          <p:nvPr>
            <p:ph type="title"/>
          </p:nvPr>
        </p:nvSpPr>
        <p:spPr>
          <a:xfrm>
            <a:off x="7068106" y="1376541"/>
            <a:ext cx="5130798" cy="2750419"/>
          </a:xfrm>
        </p:spPr>
        <p:txBody>
          <a:bodyPr vert="horz" lIns="91440" tIns="45720" rIns="91440" bIns="45720" rtlCol="0" anchor="b">
            <a:normAutofit fontScale="90000"/>
          </a:bodyPr>
          <a:lstStyle/>
          <a:p>
            <a:pPr algn="ctr"/>
            <a:r>
              <a:rPr lang="en-US" sz="6000" dirty="0"/>
              <a:t>Platter Calculator </a:t>
            </a:r>
            <a:r>
              <a:rPr lang="en-US" sz="6000" kern="1200" dirty="0">
                <a:solidFill>
                  <a:schemeClr val="tx1"/>
                </a:solidFill>
                <a:latin typeface="+mj-lt"/>
                <a:ea typeface="+mj-ea"/>
                <a:cs typeface="+mj-cs"/>
              </a:rPr>
              <a:t>Annotated screenshots</a:t>
            </a:r>
          </a:p>
        </p:txBody>
      </p:sp>
      <p:sp>
        <p:nvSpPr>
          <p:cNvPr id="18" name="Oval 17">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24" name="Content Placeholder 23">
            <a:extLst>
              <a:ext uri="{FF2B5EF4-FFF2-40B4-BE49-F238E27FC236}">
                <a16:creationId xmlns:a16="http://schemas.microsoft.com/office/drawing/2014/main" id="{84665485-7D69-C2B5-C1DC-06D3466E612F}"/>
              </a:ext>
            </a:extLst>
          </p:cNvPr>
          <p:cNvPicPr>
            <a:picLocks noGrp="1" noChangeAspect="1"/>
          </p:cNvPicPr>
          <p:nvPr>
            <p:ph idx="1"/>
          </p:nvPr>
        </p:nvPicPr>
        <p:blipFill>
          <a:blip r:embed="rId2"/>
          <a:stretch>
            <a:fillRect/>
          </a:stretch>
        </p:blipFill>
        <p:spPr>
          <a:xfrm>
            <a:off x="0" y="20530"/>
            <a:ext cx="3692534" cy="6841581"/>
          </a:xfrm>
        </p:spPr>
      </p:pic>
      <p:sp>
        <p:nvSpPr>
          <p:cNvPr id="6" name="TextBox 5">
            <a:extLst>
              <a:ext uri="{FF2B5EF4-FFF2-40B4-BE49-F238E27FC236}">
                <a16:creationId xmlns:a16="http://schemas.microsoft.com/office/drawing/2014/main" id="{AD497E4A-0895-29C2-C750-9D0952F54D04}"/>
              </a:ext>
            </a:extLst>
          </p:cNvPr>
          <p:cNvSpPr txBox="1"/>
          <p:nvPr/>
        </p:nvSpPr>
        <p:spPr>
          <a:xfrm>
            <a:off x="4540772" y="4145934"/>
            <a:ext cx="5847827" cy="1477328"/>
          </a:xfrm>
          <a:prstGeom prst="rect">
            <a:avLst/>
          </a:prstGeom>
          <a:noFill/>
        </p:spPr>
        <p:txBody>
          <a:bodyPr wrap="square" rtlCol="0">
            <a:spAutoFit/>
          </a:bodyPr>
          <a:lstStyle/>
          <a:p>
            <a:r>
              <a:rPr lang="en-ZA" dirty="0"/>
              <a:t>The total price and the number of pieces of the platter is automatically calculated as you input all the values in the respective inputs.</a:t>
            </a:r>
          </a:p>
          <a:p>
            <a:r>
              <a:rPr lang="en-ZA" dirty="0"/>
              <a:t>As well as the number of savouries per a person for this platter</a:t>
            </a:r>
          </a:p>
        </p:txBody>
      </p:sp>
      <p:cxnSp>
        <p:nvCxnSpPr>
          <p:cNvPr id="8" name="Straight Arrow Connector 7">
            <a:extLst>
              <a:ext uri="{FF2B5EF4-FFF2-40B4-BE49-F238E27FC236}">
                <a16:creationId xmlns:a16="http://schemas.microsoft.com/office/drawing/2014/main" id="{A98491A3-8E4E-7B69-3B14-218FEB815ACF}"/>
              </a:ext>
            </a:extLst>
          </p:cNvPr>
          <p:cNvCxnSpPr>
            <a:cxnSpLocks/>
            <a:stCxn id="6" idx="1"/>
          </p:cNvCxnSpPr>
          <p:nvPr/>
        </p:nvCxnSpPr>
        <p:spPr>
          <a:xfrm flipH="1">
            <a:off x="2993366" y="4884598"/>
            <a:ext cx="1547406" cy="97273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11" name="TextBox 10">
            <a:extLst>
              <a:ext uri="{FF2B5EF4-FFF2-40B4-BE49-F238E27FC236}">
                <a16:creationId xmlns:a16="http://schemas.microsoft.com/office/drawing/2014/main" id="{6DD5F1B8-0056-3B3C-E9E7-8F5975206FDD}"/>
              </a:ext>
            </a:extLst>
          </p:cNvPr>
          <p:cNvSpPr txBox="1"/>
          <p:nvPr/>
        </p:nvSpPr>
        <p:spPr>
          <a:xfrm>
            <a:off x="4540773" y="5934974"/>
            <a:ext cx="6556306" cy="923330"/>
          </a:xfrm>
          <a:prstGeom prst="rect">
            <a:avLst/>
          </a:prstGeom>
          <a:noFill/>
        </p:spPr>
        <p:txBody>
          <a:bodyPr wrap="square" rtlCol="0">
            <a:spAutoFit/>
          </a:bodyPr>
          <a:lstStyle/>
          <a:p>
            <a:r>
              <a:rPr lang="en-ZA" dirty="0"/>
              <a:t>The save button saves the all the current data that is in the calculator as assigns it a name by the new platter name of your choosing</a:t>
            </a:r>
          </a:p>
        </p:txBody>
      </p:sp>
      <p:cxnSp>
        <p:nvCxnSpPr>
          <p:cNvPr id="15" name="Straight Arrow Connector 14">
            <a:extLst>
              <a:ext uri="{FF2B5EF4-FFF2-40B4-BE49-F238E27FC236}">
                <a16:creationId xmlns:a16="http://schemas.microsoft.com/office/drawing/2014/main" id="{E6D26937-CC63-8684-90D3-8C7B438B5759}"/>
              </a:ext>
            </a:extLst>
          </p:cNvPr>
          <p:cNvCxnSpPr>
            <a:stCxn id="11" idx="1"/>
          </p:cNvCxnSpPr>
          <p:nvPr/>
        </p:nvCxnSpPr>
        <p:spPr>
          <a:xfrm flipH="1">
            <a:off x="2147977" y="6396639"/>
            <a:ext cx="2392796" cy="37849"/>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sp>
        <p:nvSpPr>
          <p:cNvPr id="17" name="TextBox 16">
            <a:extLst>
              <a:ext uri="{FF2B5EF4-FFF2-40B4-BE49-F238E27FC236}">
                <a16:creationId xmlns:a16="http://schemas.microsoft.com/office/drawing/2014/main" id="{A805A50E-DA84-CED0-ADCA-3F7CE2BB6D17}"/>
              </a:ext>
            </a:extLst>
          </p:cNvPr>
          <p:cNvSpPr txBox="1"/>
          <p:nvPr/>
        </p:nvSpPr>
        <p:spPr>
          <a:xfrm>
            <a:off x="4416725" y="141499"/>
            <a:ext cx="4083434" cy="923330"/>
          </a:xfrm>
          <a:prstGeom prst="rect">
            <a:avLst/>
          </a:prstGeom>
          <a:noFill/>
        </p:spPr>
        <p:txBody>
          <a:bodyPr wrap="square" rtlCol="0">
            <a:spAutoFit/>
          </a:bodyPr>
          <a:lstStyle/>
          <a:p>
            <a:r>
              <a:rPr lang="en-ZA" dirty="0"/>
              <a:t>This button Loads the saved platter from the database from anyone that submitted. </a:t>
            </a:r>
          </a:p>
        </p:txBody>
      </p:sp>
      <p:cxnSp>
        <p:nvCxnSpPr>
          <p:cNvPr id="20" name="Straight Arrow Connector 19">
            <a:extLst>
              <a:ext uri="{FF2B5EF4-FFF2-40B4-BE49-F238E27FC236}">
                <a16:creationId xmlns:a16="http://schemas.microsoft.com/office/drawing/2014/main" id="{1D1B617B-E368-7642-3F33-E660BC92ED4C}"/>
              </a:ext>
            </a:extLst>
          </p:cNvPr>
          <p:cNvCxnSpPr>
            <a:cxnSpLocks/>
          </p:cNvCxnSpPr>
          <p:nvPr/>
        </p:nvCxnSpPr>
        <p:spPr>
          <a:xfrm flipH="1">
            <a:off x="3201976" y="1042724"/>
            <a:ext cx="1423359" cy="461665"/>
          </a:xfrm>
          <a:prstGeom prst="straightConnector1">
            <a:avLst/>
          </a:prstGeom>
          <a:ln>
            <a:tailEnd type="triangle"/>
          </a:ln>
        </p:spPr>
        <p:style>
          <a:lnRef idx="1">
            <a:schemeClr val="accent5"/>
          </a:lnRef>
          <a:fillRef idx="0">
            <a:schemeClr val="accent5"/>
          </a:fillRef>
          <a:effectRef idx="0">
            <a:schemeClr val="accent5"/>
          </a:effectRef>
          <a:fontRef idx="minor">
            <a:schemeClr val="tx1"/>
          </a:fontRef>
        </p:style>
      </p:cxnSp>
      <p:cxnSp>
        <p:nvCxnSpPr>
          <p:cNvPr id="4" name="Straight Arrow Connector 3">
            <a:extLst>
              <a:ext uri="{FF2B5EF4-FFF2-40B4-BE49-F238E27FC236}">
                <a16:creationId xmlns:a16="http://schemas.microsoft.com/office/drawing/2014/main" id="{0609FD46-A92E-FBC3-1153-B179A963FD56}"/>
              </a:ext>
            </a:extLst>
          </p:cNvPr>
          <p:cNvCxnSpPr>
            <a:cxnSpLocks/>
          </p:cNvCxnSpPr>
          <p:nvPr/>
        </p:nvCxnSpPr>
        <p:spPr>
          <a:xfrm flipH="1" flipV="1">
            <a:off x="2070340" y="672860"/>
            <a:ext cx="4225430" cy="93127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7" name="Straight Arrow Connector 26">
            <a:extLst>
              <a:ext uri="{FF2B5EF4-FFF2-40B4-BE49-F238E27FC236}">
                <a16:creationId xmlns:a16="http://schemas.microsoft.com/office/drawing/2014/main" id="{FEC6794E-A757-1012-CD8E-02BB35D73D48}"/>
              </a:ext>
            </a:extLst>
          </p:cNvPr>
          <p:cNvCxnSpPr>
            <a:cxnSpLocks/>
          </p:cNvCxnSpPr>
          <p:nvPr/>
        </p:nvCxnSpPr>
        <p:spPr>
          <a:xfrm flipH="1" flipV="1">
            <a:off x="1792485" y="1347120"/>
            <a:ext cx="2121170" cy="176873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26" name="TextBox 25">
            <a:extLst>
              <a:ext uri="{FF2B5EF4-FFF2-40B4-BE49-F238E27FC236}">
                <a16:creationId xmlns:a16="http://schemas.microsoft.com/office/drawing/2014/main" id="{8C1C453C-0AC0-6628-EB80-D650041A61F1}"/>
              </a:ext>
            </a:extLst>
          </p:cNvPr>
          <p:cNvSpPr txBox="1"/>
          <p:nvPr/>
        </p:nvSpPr>
        <p:spPr>
          <a:xfrm>
            <a:off x="3898784" y="1556500"/>
            <a:ext cx="1977135" cy="2585323"/>
          </a:xfrm>
          <a:prstGeom prst="rect">
            <a:avLst/>
          </a:prstGeom>
          <a:noFill/>
        </p:spPr>
        <p:txBody>
          <a:bodyPr wrap="square" rtlCol="0">
            <a:spAutoFit/>
          </a:bodyPr>
          <a:lstStyle/>
          <a:p>
            <a:r>
              <a:rPr lang="en-ZA" dirty="0"/>
              <a:t>This is where you input the number of guests this platter is for which will be used in the per person calculation</a:t>
            </a:r>
          </a:p>
        </p:txBody>
      </p:sp>
      <p:sp>
        <p:nvSpPr>
          <p:cNvPr id="21" name="TextBox 20">
            <a:extLst>
              <a:ext uri="{FF2B5EF4-FFF2-40B4-BE49-F238E27FC236}">
                <a16:creationId xmlns:a16="http://schemas.microsoft.com/office/drawing/2014/main" id="{DB46F9FD-667A-10DF-629F-5E912FED87B2}"/>
              </a:ext>
            </a:extLst>
          </p:cNvPr>
          <p:cNvSpPr txBox="1"/>
          <p:nvPr/>
        </p:nvSpPr>
        <p:spPr>
          <a:xfrm>
            <a:off x="6149499" y="1392086"/>
            <a:ext cx="2062998" cy="2585323"/>
          </a:xfrm>
          <a:prstGeom prst="rect">
            <a:avLst/>
          </a:prstGeom>
          <a:noFill/>
        </p:spPr>
        <p:txBody>
          <a:bodyPr wrap="square" rtlCol="0">
            <a:spAutoFit/>
          </a:bodyPr>
          <a:lstStyle/>
          <a:p>
            <a:r>
              <a:rPr lang="en-ZA" dirty="0"/>
              <a:t>This drop down box shows all the saved default platters as well as the loaded platers when Load saved platters is clicked </a:t>
            </a:r>
          </a:p>
        </p:txBody>
      </p:sp>
    </p:spTree>
    <p:extLst>
      <p:ext uri="{BB962C8B-B14F-4D97-AF65-F5344CB8AC3E}">
        <p14:creationId xmlns:p14="http://schemas.microsoft.com/office/powerpoint/2010/main" val="1997479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25CFA-C2B1-9D26-73AF-2C994FF92AB0}"/>
              </a:ext>
            </a:extLst>
          </p:cNvPr>
          <p:cNvSpPr>
            <a:spLocks noGrp="1"/>
          </p:cNvSpPr>
          <p:nvPr>
            <p:ph type="title"/>
          </p:nvPr>
        </p:nvSpPr>
        <p:spPr/>
        <p:txBody>
          <a:bodyPr/>
          <a:lstStyle/>
          <a:p>
            <a:r>
              <a:rPr lang="en-ZA" dirty="0"/>
              <a:t>Login and </a:t>
            </a:r>
            <a:r>
              <a:rPr lang="en-ZA"/>
              <a:t>Register dialogs</a:t>
            </a:r>
            <a:endParaRPr lang="en-ZA" dirty="0"/>
          </a:p>
        </p:txBody>
      </p:sp>
      <p:sp>
        <p:nvSpPr>
          <p:cNvPr id="3" name="TextBox 2">
            <a:extLst>
              <a:ext uri="{FF2B5EF4-FFF2-40B4-BE49-F238E27FC236}">
                <a16:creationId xmlns:a16="http://schemas.microsoft.com/office/drawing/2014/main" id="{8B03C560-BCF6-7C9F-211D-A3E6E57B8F13}"/>
              </a:ext>
            </a:extLst>
          </p:cNvPr>
          <p:cNvSpPr txBox="1"/>
          <p:nvPr/>
        </p:nvSpPr>
        <p:spPr>
          <a:xfrm>
            <a:off x="1940943" y="5141254"/>
            <a:ext cx="3372929" cy="1200329"/>
          </a:xfrm>
          <a:prstGeom prst="rect">
            <a:avLst/>
          </a:prstGeom>
          <a:noFill/>
        </p:spPr>
        <p:txBody>
          <a:bodyPr wrap="square" rtlCol="0">
            <a:spAutoFit/>
          </a:bodyPr>
          <a:lstStyle/>
          <a:p>
            <a:r>
              <a:rPr lang="en-ZA" dirty="0"/>
              <a:t>Enter the necessary inputs in the text fields bellow and press register button to register for the program</a:t>
            </a:r>
          </a:p>
        </p:txBody>
      </p:sp>
      <p:cxnSp>
        <p:nvCxnSpPr>
          <p:cNvPr id="5" name="Straight Arrow Connector 4">
            <a:extLst>
              <a:ext uri="{FF2B5EF4-FFF2-40B4-BE49-F238E27FC236}">
                <a16:creationId xmlns:a16="http://schemas.microsoft.com/office/drawing/2014/main" id="{4B9D71E0-1365-D489-E689-94774FECB75A}"/>
              </a:ext>
            </a:extLst>
          </p:cNvPr>
          <p:cNvCxnSpPr>
            <a:stCxn id="3" idx="0"/>
          </p:cNvCxnSpPr>
          <p:nvPr/>
        </p:nvCxnSpPr>
        <p:spPr>
          <a:xfrm flipV="1">
            <a:off x="3627408" y="4606506"/>
            <a:ext cx="332117" cy="5347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5137C614-30C2-7BC2-D5C5-A91836954AB8}"/>
              </a:ext>
            </a:extLst>
          </p:cNvPr>
          <p:cNvPicPr>
            <a:picLocks noChangeAspect="1"/>
          </p:cNvPicPr>
          <p:nvPr/>
        </p:nvPicPr>
        <p:blipFill>
          <a:blip r:embed="rId2"/>
          <a:stretch>
            <a:fillRect/>
          </a:stretch>
        </p:blipFill>
        <p:spPr>
          <a:xfrm>
            <a:off x="6940012" y="1470793"/>
            <a:ext cx="4686954" cy="3057952"/>
          </a:xfrm>
          <a:prstGeom prst="rect">
            <a:avLst/>
          </a:prstGeom>
        </p:spPr>
      </p:pic>
      <p:sp>
        <p:nvSpPr>
          <p:cNvPr id="6" name="TextBox 5">
            <a:extLst>
              <a:ext uri="{FF2B5EF4-FFF2-40B4-BE49-F238E27FC236}">
                <a16:creationId xmlns:a16="http://schemas.microsoft.com/office/drawing/2014/main" id="{608914D9-66F9-77CA-6C38-E1708CE54D04}"/>
              </a:ext>
            </a:extLst>
          </p:cNvPr>
          <p:cNvSpPr txBox="1"/>
          <p:nvPr/>
        </p:nvSpPr>
        <p:spPr>
          <a:xfrm>
            <a:off x="5426015" y="1388853"/>
            <a:ext cx="1452115" cy="1200329"/>
          </a:xfrm>
          <a:prstGeom prst="rect">
            <a:avLst/>
          </a:prstGeom>
          <a:noFill/>
        </p:spPr>
        <p:txBody>
          <a:bodyPr wrap="square" rtlCol="0">
            <a:spAutoFit/>
          </a:bodyPr>
          <a:lstStyle/>
          <a:p>
            <a:r>
              <a:rPr lang="en-ZA" dirty="0"/>
              <a:t>The x button closes the modal.</a:t>
            </a:r>
          </a:p>
        </p:txBody>
      </p:sp>
      <p:cxnSp>
        <p:nvCxnSpPr>
          <p:cNvPr id="10" name="Straight Arrow Connector 9">
            <a:extLst>
              <a:ext uri="{FF2B5EF4-FFF2-40B4-BE49-F238E27FC236}">
                <a16:creationId xmlns:a16="http://schemas.microsoft.com/office/drawing/2014/main" id="{43C7DA80-8215-0331-DBB6-FEA1C5FDAF8B}"/>
              </a:ext>
            </a:extLst>
          </p:cNvPr>
          <p:cNvCxnSpPr>
            <a:stCxn id="6" idx="1"/>
          </p:cNvCxnSpPr>
          <p:nvPr/>
        </p:nvCxnSpPr>
        <p:spPr>
          <a:xfrm flipH="1" flipV="1">
            <a:off x="5124091" y="1802921"/>
            <a:ext cx="301924" cy="1860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6BD1DAD-892B-A092-5EFF-3CCF28B677A2}"/>
              </a:ext>
            </a:extLst>
          </p:cNvPr>
          <p:cNvCxnSpPr>
            <a:cxnSpLocks/>
          </p:cNvCxnSpPr>
          <p:nvPr/>
        </p:nvCxnSpPr>
        <p:spPr>
          <a:xfrm>
            <a:off x="6096000" y="1418911"/>
            <a:ext cx="4898365" cy="3278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733EA1A2-4CAF-BC85-6713-7E524310AF01}"/>
              </a:ext>
            </a:extLst>
          </p:cNvPr>
          <p:cNvSpPr txBox="1"/>
          <p:nvPr/>
        </p:nvSpPr>
        <p:spPr>
          <a:xfrm>
            <a:off x="6728601" y="5023079"/>
            <a:ext cx="4898365" cy="1477328"/>
          </a:xfrm>
          <a:prstGeom prst="rect">
            <a:avLst/>
          </a:prstGeom>
          <a:noFill/>
        </p:spPr>
        <p:txBody>
          <a:bodyPr wrap="square">
            <a:spAutoFit/>
          </a:bodyPr>
          <a:lstStyle/>
          <a:p>
            <a:r>
              <a:rPr lang="en-ZA" dirty="0"/>
              <a:t>Enter the necessary inputs in the text fields bellow and press Login button to login for the program. If you made any errors in you login the necessary error code will be shown</a:t>
            </a:r>
          </a:p>
        </p:txBody>
      </p:sp>
      <p:cxnSp>
        <p:nvCxnSpPr>
          <p:cNvPr id="18" name="Straight Arrow Connector 17">
            <a:extLst>
              <a:ext uri="{FF2B5EF4-FFF2-40B4-BE49-F238E27FC236}">
                <a16:creationId xmlns:a16="http://schemas.microsoft.com/office/drawing/2014/main" id="{1CC01C92-F6E1-5433-5E91-F1999B4A13B8}"/>
              </a:ext>
            </a:extLst>
          </p:cNvPr>
          <p:cNvCxnSpPr>
            <a:stCxn id="16" idx="0"/>
          </p:cNvCxnSpPr>
          <p:nvPr/>
        </p:nvCxnSpPr>
        <p:spPr>
          <a:xfrm flipV="1">
            <a:off x="9177784" y="4364966"/>
            <a:ext cx="673582" cy="658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 name="Content Placeholder 10">
            <a:extLst>
              <a:ext uri="{FF2B5EF4-FFF2-40B4-BE49-F238E27FC236}">
                <a16:creationId xmlns:a16="http://schemas.microsoft.com/office/drawing/2014/main" id="{4EBB151D-83F8-330F-D7CD-23000021AD11}"/>
              </a:ext>
            </a:extLst>
          </p:cNvPr>
          <p:cNvPicPr>
            <a:picLocks noGrp="1" noChangeAspect="1"/>
          </p:cNvPicPr>
          <p:nvPr>
            <p:ph idx="1"/>
          </p:nvPr>
        </p:nvPicPr>
        <p:blipFill>
          <a:blip r:embed="rId3"/>
          <a:stretch>
            <a:fillRect/>
          </a:stretch>
        </p:blipFill>
        <p:spPr>
          <a:xfrm>
            <a:off x="329787" y="1224659"/>
            <a:ext cx="4677428" cy="3381847"/>
          </a:xfrm>
        </p:spPr>
      </p:pic>
    </p:spTree>
    <p:extLst>
      <p:ext uri="{BB962C8B-B14F-4D97-AF65-F5344CB8AC3E}">
        <p14:creationId xmlns:p14="http://schemas.microsoft.com/office/powerpoint/2010/main" val="10440792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Arc 1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407C9FC5-0C1E-42A8-97E6-F940775A0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BBE0620-EAB7-EE8B-4E4F-3295011469C2}"/>
              </a:ext>
            </a:extLst>
          </p:cNvPr>
          <p:cNvSpPr>
            <a:spLocks noGrp="1"/>
          </p:cNvSpPr>
          <p:nvPr>
            <p:ph type="title"/>
          </p:nvPr>
        </p:nvSpPr>
        <p:spPr>
          <a:xfrm>
            <a:off x="1524000" y="4218281"/>
            <a:ext cx="4265007" cy="1885199"/>
          </a:xfrm>
        </p:spPr>
        <p:txBody>
          <a:bodyPr vert="horz" lIns="91440" tIns="45720" rIns="91440" bIns="45720" rtlCol="0" anchor="ctr">
            <a:normAutofit/>
          </a:bodyPr>
          <a:lstStyle/>
          <a:p>
            <a:r>
              <a:rPr lang="en-US" sz="4200" kern="1200">
                <a:solidFill>
                  <a:schemeClr val="tx1"/>
                </a:solidFill>
                <a:effectLst/>
                <a:latin typeface="+mj-lt"/>
                <a:ea typeface="+mj-ea"/>
                <a:cs typeface="+mj-cs"/>
              </a:rPr>
              <a:t>Changes compared to Phase 1</a:t>
            </a:r>
            <a:endParaRPr lang="en-US" sz="4200" kern="1200">
              <a:solidFill>
                <a:schemeClr val="tx1"/>
              </a:solidFill>
              <a:latin typeface="+mj-lt"/>
              <a:ea typeface="+mj-ea"/>
              <a:cs typeface="+mj-cs"/>
            </a:endParaRPr>
          </a:p>
        </p:txBody>
      </p:sp>
      <p:sp>
        <p:nvSpPr>
          <p:cNvPr id="15" name="Oval 14">
            <a:extLst>
              <a:ext uri="{FF2B5EF4-FFF2-40B4-BE49-F238E27FC236}">
                <a16:creationId xmlns:a16="http://schemas.microsoft.com/office/drawing/2014/main" id="{9EE371B4-A1D9-4EFE-8FE1-000495831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3617" y="4218281"/>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B9BD5"/>
              </a:solidFill>
              <a:effectLst/>
              <a:uLnTx/>
              <a:uFillTx/>
              <a:latin typeface="Calibri" panose="020F0502020204030204"/>
              <a:ea typeface="+mn-ea"/>
              <a:cs typeface="+mn-cs"/>
            </a:endParaRPr>
          </a:p>
        </p:txBody>
      </p:sp>
      <p:sp>
        <p:nvSpPr>
          <p:cNvPr id="17" name="Arc 16">
            <a:extLst>
              <a:ext uri="{FF2B5EF4-FFF2-40B4-BE49-F238E27FC236}">
                <a16:creationId xmlns:a16="http://schemas.microsoft.com/office/drawing/2014/main" id="{2E19C174-9C7C-461E-970B-4320199015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8539" y="3295432"/>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aphicFrame>
        <p:nvGraphicFramePr>
          <p:cNvPr id="4" name="Table 4">
            <a:extLst>
              <a:ext uri="{FF2B5EF4-FFF2-40B4-BE49-F238E27FC236}">
                <a16:creationId xmlns:a16="http://schemas.microsoft.com/office/drawing/2014/main" id="{7D70C95C-9FF5-E3A6-C3C6-91126882EA63}"/>
              </a:ext>
            </a:extLst>
          </p:cNvPr>
          <p:cNvGraphicFramePr>
            <a:graphicFrameLocks noGrp="1"/>
          </p:cNvGraphicFramePr>
          <p:nvPr>
            <p:extLst>
              <p:ext uri="{D42A27DB-BD31-4B8C-83A1-F6EECF244321}">
                <p14:modId xmlns:p14="http://schemas.microsoft.com/office/powerpoint/2010/main" val="393563653"/>
              </p:ext>
            </p:extLst>
          </p:nvPr>
        </p:nvGraphicFramePr>
        <p:xfrm>
          <a:off x="678393" y="752612"/>
          <a:ext cx="10823797" cy="3300127"/>
        </p:xfrm>
        <a:graphic>
          <a:graphicData uri="http://schemas.openxmlformats.org/drawingml/2006/table">
            <a:tbl>
              <a:tblPr firstRow="1" bandRow="1">
                <a:tableStyleId>{5C22544A-7EE6-4342-B048-85BDC9FD1C3A}</a:tableStyleId>
              </a:tblPr>
              <a:tblGrid>
                <a:gridCol w="5194062">
                  <a:extLst>
                    <a:ext uri="{9D8B030D-6E8A-4147-A177-3AD203B41FA5}">
                      <a16:colId xmlns:a16="http://schemas.microsoft.com/office/drawing/2014/main" val="648894335"/>
                    </a:ext>
                  </a:extLst>
                </a:gridCol>
                <a:gridCol w="5629735">
                  <a:extLst>
                    <a:ext uri="{9D8B030D-6E8A-4147-A177-3AD203B41FA5}">
                      <a16:colId xmlns:a16="http://schemas.microsoft.com/office/drawing/2014/main" val="1524581454"/>
                    </a:ext>
                  </a:extLst>
                </a:gridCol>
              </a:tblGrid>
              <a:tr h="321132">
                <a:tc>
                  <a:txBody>
                    <a:bodyPr/>
                    <a:lstStyle/>
                    <a:p>
                      <a:r>
                        <a:rPr lang="en-ZA" sz="1400"/>
                        <a:t>Phase 1</a:t>
                      </a:r>
                    </a:p>
                  </a:txBody>
                  <a:tcPr marL="72984" marR="72984" marT="36492" marB="36492"/>
                </a:tc>
                <a:tc>
                  <a:txBody>
                    <a:bodyPr/>
                    <a:lstStyle/>
                    <a:p>
                      <a:r>
                        <a:rPr lang="en-ZA" sz="1400"/>
                        <a:t>Phase 2</a:t>
                      </a:r>
                    </a:p>
                  </a:txBody>
                  <a:tcPr marL="72984" marR="72984" marT="36492" marB="36492"/>
                </a:tc>
                <a:extLst>
                  <a:ext uri="{0D108BD9-81ED-4DB2-BD59-A6C34878D82A}">
                    <a16:rowId xmlns:a16="http://schemas.microsoft.com/office/drawing/2014/main" val="3808705347"/>
                  </a:ext>
                </a:extLst>
              </a:tr>
              <a:tr h="540086">
                <a:tc>
                  <a:txBody>
                    <a:bodyPr/>
                    <a:lstStyle/>
                    <a:p>
                      <a:r>
                        <a:rPr lang="en-ZA" sz="1400"/>
                        <a:t>Graphing component</a:t>
                      </a:r>
                    </a:p>
                  </a:txBody>
                  <a:tcPr marL="72984" marR="72984" marT="36492" marB="36492"/>
                </a:tc>
                <a:tc>
                  <a:txBody>
                    <a:bodyPr/>
                    <a:lstStyle/>
                    <a:p>
                      <a:r>
                        <a:rPr lang="en-ZA" sz="1400"/>
                        <a:t>The graphing component has been removed as it does not work for the current iteration of the project</a:t>
                      </a:r>
                    </a:p>
                  </a:txBody>
                  <a:tcPr marL="72984" marR="72984" marT="36492" marB="36492"/>
                </a:tc>
                <a:extLst>
                  <a:ext uri="{0D108BD9-81ED-4DB2-BD59-A6C34878D82A}">
                    <a16:rowId xmlns:a16="http://schemas.microsoft.com/office/drawing/2014/main" val="1486876440"/>
                  </a:ext>
                </a:extLst>
              </a:tr>
              <a:tr h="540086">
                <a:tc>
                  <a:txBody>
                    <a:bodyPr/>
                    <a:lstStyle/>
                    <a:p>
                      <a:r>
                        <a:rPr lang="en-ZA" sz="1400"/>
                        <a:t>Custom profile icon API </a:t>
                      </a:r>
                    </a:p>
                  </a:txBody>
                  <a:tcPr marL="72984" marR="72984" marT="36492" marB="36492"/>
                </a:tc>
                <a:tc>
                  <a:txBody>
                    <a:bodyPr/>
                    <a:lstStyle/>
                    <a:p>
                      <a:r>
                        <a:rPr lang="en-ZA" sz="1400"/>
                        <a:t>The custom profile icon API as this did not fit the style of the project.</a:t>
                      </a:r>
                    </a:p>
                  </a:txBody>
                  <a:tcPr marL="72984" marR="72984" marT="36492" marB="36492"/>
                </a:tc>
                <a:extLst>
                  <a:ext uri="{0D108BD9-81ED-4DB2-BD59-A6C34878D82A}">
                    <a16:rowId xmlns:a16="http://schemas.microsoft.com/office/drawing/2014/main" val="3058315333"/>
                  </a:ext>
                </a:extLst>
              </a:tr>
              <a:tr h="977993">
                <a:tc>
                  <a:txBody>
                    <a:bodyPr/>
                    <a:lstStyle/>
                    <a:p>
                      <a:r>
                        <a:rPr lang="en-ZA" sz="1400"/>
                        <a:t>Storing Pre-set data</a:t>
                      </a:r>
                    </a:p>
                  </a:txBody>
                  <a:tcPr marL="72984" marR="72984" marT="36492" marB="3649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sz="1400"/>
                        <a:t>I also changed what kind of data I am storing and making it to that all users can access custom platters no matter if they are logged in or not and it saves into a more public accessible database</a:t>
                      </a:r>
                    </a:p>
                    <a:p>
                      <a:endParaRPr lang="en-ZA" sz="1400"/>
                    </a:p>
                  </a:txBody>
                  <a:tcPr marL="72984" marR="72984" marT="36492" marB="36492"/>
                </a:tc>
                <a:extLst>
                  <a:ext uri="{0D108BD9-81ED-4DB2-BD59-A6C34878D82A}">
                    <a16:rowId xmlns:a16="http://schemas.microsoft.com/office/drawing/2014/main" val="2335459133"/>
                  </a:ext>
                </a:extLst>
              </a:tr>
              <a:tr h="759039">
                <a:tc>
                  <a:txBody>
                    <a:bodyPr/>
                    <a:lstStyle/>
                    <a:p>
                      <a:r>
                        <a:rPr lang="en-ZA" sz="1400"/>
                        <a:t>Price per  person :</a:t>
                      </a:r>
                    </a:p>
                  </a:txBody>
                  <a:tcPr marL="72984" marR="72984" marT="36492" marB="36492"/>
                </a:tc>
                <a:tc>
                  <a:txBody>
                    <a:bodyPr/>
                    <a:lstStyle/>
                    <a:p>
                      <a:r>
                        <a:rPr lang="en-ZA" sz="1400"/>
                        <a:t>As this does not fit in the current iteration of the project which is more focused on the total cost and how many a person receives from a platter</a:t>
                      </a:r>
                    </a:p>
                  </a:txBody>
                  <a:tcPr marL="72984" marR="72984" marT="36492" marB="36492"/>
                </a:tc>
                <a:extLst>
                  <a:ext uri="{0D108BD9-81ED-4DB2-BD59-A6C34878D82A}">
                    <a16:rowId xmlns:a16="http://schemas.microsoft.com/office/drawing/2014/main" val="1878446681"/>
                  </a:ext>
                </a:extLst>
              </a:tr>
            </a:tbl>
          </a:graphicData>
        </a:graphic>
      </p:graphicFrame>
    </p:spTree>
    <p:extLst>
      <p:ext uri="{BB962C8B-B14F-4D97-AF65-F5344CB8AC3E}">
        <p14:creationId xmlns:p14="http://schemas.microsoft.com/office/powerpoint/2010/main" val="25408042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98B36-9FBB-E99C-C882-987577B861A5}"/>
              </a:ext>
            </a:extLst>
          </p:cNvPr>
          <p:cNvSpPr>
            <a:spLocks noGrp="1"/>
          </p:cNvSpPr>
          <p:nvPr>
            <p:ph type="title"/>
          </p:nvPr>
        </p:nvSpPr>
        <p:spPr/>
        <p:txBody>
          <a:bodyPr/>
          <a:lstStyle/>
          <a:p>
            <a:r>
              <a:rPr lang="en-ZA" dirty="0"/>
              <a:t>Bibliography(For images)</a:t>
            </a:r>
          </a:p>
        </p:txBody>
      </p:sp>
      <p:sp>
        <p:nvSpPr>
          <p:cNvPr id="3" name="Content Placeholder 2">
            <a:extLst>
              <a:ext uri="{FF2B5EF4-FFF2-40B4-BE49-F238E27FC236}">
                <a16:creationId xmlns:a16="http://schemas.microsoft.com/office/drawing/2014/main" id="{4C1D09B2-4C00-4B69-5AA7-AF2F0E6DBB3A}"/>
              </a:ext>
            </a:extLst>
          </p:cNvPr>
          <p:cNvSpPr>
            <a:spLocks noGrp="1"/>
          </p:cNvSpPr>
          <p:nvPr>
            <p:ph idx="1"/>
          </p:nvPr>
        </p:nvSpPr>
        <p:spPr/>
        <p:txBody>
          <a:bodyPr/>
          <a:lstStyle/>
          <a:p>
            <a:r>
              <a:rPr lang="en-ZA" dirty="0"/>
              <a:t>https://www.iconspng.com/image/90490/mobile-displays-against-a-computer-screen</a:t>
            </a:r>
          </a:p>
        </p:txBody>
      </p:sp>
    </p:spTree>
    <p:extLst>
      <p:ext uri="{BB962C8B-B14F-4D97-AF65-F5344CB8AC3E}">
        <p14:creationId xmlns:p14="http://schemas.microsoft.com/office/powerpoint/2010/main" val="1565263319"/>
      </p:ext>
    </p:extLst>
  </p:cSld>
  <p:clrMapOvr>
    <a:masterClrMapping/>
  </p:clrMapOvr>
</p:sld>
</file>

<file path=ppt/theme/theme1.xml><?xml version="1.0" encoding="utf-8"?>
<a:theme xmlns:a="http://schemas.openxmlformats.org/drawingml/2006/main" name="ShapesVTI">
  <a:themeElements>
    <a:clrScheme name="AnalogousFromDarkSeedLeftStep">
      <a:dk1>
        <a:srgbClr val="000000"/>
      </a:dk1>
      <a:lt1>
        <a:srgbClr val="FFFFFF"/>
      </a:lt1>
      <a:dk2>
        <a:srgbClr val="1A1634"/>
      </a:dk2>
      <a:lt2>
        <a:srgbClr val="F0F3F3"/>
      </a:lt2>
      <a:accent1>
        <a:srgbClr val="E72950"/>
      </a:accent1>
      <a:accent2>
        <a:srgbClr val="D5178E"/>
      </a:accent2>
      <a:accent3>
        <a:srgbClr val="DF29E7"/>
      </a:accent3>
      <a:accent4>
        <a:srgbClr val="7E17D5"/>
      </a:accent4>
      <a:accent5>
        <a:srgbClr val="4129E7"/>
      </a:accent5>
      <a:accent6>
        <a:srgbClr val="174ED5"/>
      </a:accent6>
      <a:hlink>
        <a:srgbClr val="7351C5"/>
      </a:hlink>
      <a:folHlink>
        <a:srgbClr val="7F7F7F"/>
      </a:folHlink>
    </a:clrScheme>
    <a:fontScheme name="Festival">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otalTime>354</TotalTime>
  <Words>702</Words>
  <Application>Microsoft Office PowerPoint</Application>
  <PresentationFormat>Widescreen</PresentationFormat>
  <Paragraphs>64</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Century Gothic</vt:lpstr>
      <vt:lpstr>ShapesVTI</vt:lpstr>
      <vt:lpstr>Savoury Calculator</vt:lpstr>
      <vt:lpstr>The purpose of the web app </vt:lpstr>
      <vt:lpstr>Architecture diagram</vt:lpstr>
      <vt:lpstr>Overview of technology choices</vt:lpstr>
      <vt:lpstr>Annotated screenshots of My web application homepage</vt:lpstr>
      <vt:lpstr>Platter Calculator Annotated screenshots</vt:lpstr>
      <vt:lpstr>Login and Register dialogs</vt:lpstr>
      <vt:lpstr>Changes compared to Phase 1</vt:lpstr>
      <vt:lpstr>Bibliography(For images)</vt:lpstr>
      <vt:lpstr>1-2min screencast showing the current state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Savoury Calculator</dc:title>
  <dc:creator>Sarvan, Uzair</dc:creator>
  <cp:lastModifiedBy>Sarvan, Uzair</cp:lastModifiedBy>
  <cp:revision>3</cp:revision>
  <dcterms:created xsi:type="dcterms:W3CDTF">2023-01-24T10:34:03Z</dcterms:created>
  <dcterms:modified xsi:type="dcterms:W3CDTF">2023-02-10T09:57:56Z</dcterms:modified>
</cp:coreProperties>
</file>

<file path=docProps/thumbnail.jpeg>
</file>